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4" r:id="rId2"/>
  </p:sldMasterIdLst>
  <p:notesMasterIdLst>
    <p:notesMasterId r:id="rId32"/>
  </p:notesMasterIdLst>
  <p:sldIdLst>
    <p:sldId id="508" r:id="rId3"/>
    <p:sldId id="524" r:id="rId4"/>
    <p:sldId id="397" r:id="rId5"/>
    <p:sldId id="378" r:id="rId6"/>
    <p:sldId id="398" r:id="rId7"/>
    <p:sldId id="536" r:id="rId8"/>
    <p:sldId id="535" r:id="rId9"/>
    <p:sldId id="528" r:id="rId10"/>
    <p:sldId id="529" r:id="rId11"/>
    <p:sldId id="309" r:id="rId12"/>
    <p:sldId id="530" r:id="rId13"/>
    <p:sldId id="531" r:id="rId14"/>
    <p:sldId id="532" r:id="rId15"/>
    <p:sldId id="533" r:id="rId16"/>
    <p:sldId id="534" r:id="rId17"/>
    <p:sldId id="280" r:id="rId18"/>
    <p:sldId id="537" r:id="rId19"/>
    <p:sldId id="538" r:id="rId20"/>
    <p:sldId id="379" r:id="rId21"/>
    <p:sldId id="389" r:id="rId22"/>
    <p:sldId id="539" r:id="rId23"/>
    <p:sldId id="396" r:id="rId24"/>
    <p:sldId id="540" r:id="rId25"/>
    <p:sldId id="312" r:id="rId26"/>
    <p:sldId id="285" r:id="rId27"/>
    <p:sldId id="525" r:id="rId28"/>
    <p:sldId id="541" r:id="rId29"/>
    <p:sldId id="501" r:id="rId30"/>
    <p:sldId id="542" r:id="rId3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omic Sans MS" panose="030F0702030302020204" pitchFamily="66" charset="0"/>
      <p:regular r:id="rId37"/>
      <p:bold r:id="rId38"/>
      <p:italic r:id="rId39"/>
      <p:boldItalic r:id="rId40"/>
    </p:embeddedFont>
    <p:embeddedFont>
      <p:font typeface="黑体" panose="02010609060101010101" pitchFamily="49" charset="-122"/>
      <p:regular r:id="rId41"/>
    </p:embeddedFont>
    <p:embeddedFont>
      <p:font typeface="楷体" panose="02010609060101010101" pitchFamily="49" charset="-122"/>
      <p:regular r:id="rId42"/>
    </p:embeddedFont>
    <p:embeddedFont>
      <p:font typeface="隶书" panose="02010509060101010101" pitchFamily="49" charset="-122"/>
      <p:regular r:id="rId43"/>
    </p:embeddedFont>
    <p:embeddedFont>
      <p:font typeface="幼圆" panose="02010509060101010101" pitchFamily="49" charset="-122"/>
      <p:regular r:id="rId4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FFFF"/>
    <a:srgbClr val="CC6600"/>
    <a:srgbClr val="FF0000"/>
    <a:srgbClr val="FF9933"/>
    <a:srgbClr val="AFF22A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9" autoAdjust="0"/>
    <p:restoredTop sz="99556" autoAdjust="0"/>
  </p:normalViewPr>
  <p:slideViewPr>
    <p:cSldViewPr>
      <p:cViewPr varScale="1">
        <p:scale>
          <a:sx n="114" d="100"/>
          <a:sy n="114" d="100"/>
        </p:scale>
        <p:origin x="102" y="180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510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64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4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87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长方体的认识（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528FFA6E-3F44-49FF-9258-495D3535F726}"/>
              </a:ext>
            </a:extLst>
          </p:cNvPr>
          <p:cNvGrpSpPr/>
          <p:nvPr userDrawn="1"/>
        </p:nvGrpSpPr>
        <p:grpSpPr>
          <a:xfrm>
            <a:off x="8025727" y="471638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DE5C5E5-FFC5-4898-A3FE-DB8E535B6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7C8EF74F-055F-4959-A73C-3B293F443E86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  <p:sldLayoutId id="2147483673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23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4.emf"/><Relationship Id="rId7" Type="http://schemas.openxmlformats.org/officeDocument/2006/relationships/slide" Target="slide2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10" Type="http://schemas.openxmlformats.org/officeDocument/2006/relationships/slide" Target="slide28.xml"/><Relationship Id="rId4" Type="http://schemas.openxmlformats.org/officeDocument/2006/relationships/image" Target="../media/image5.png"/><Relationship Id="rId9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audio" Target="../media/audio3.wav"/><Relationship Id="rId7" Type="http://schemas.openxmlformats.org/officeDocument/2006/relationships/image" Target="../media/image1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8.pn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矩形 32"/>
          <p:cNvSpPr/>
          <p:nvPr/>
        </p:nvSpPr>
        <p:spPr>
          <a:xfrm>
            <a:off x="785942" y="1435155"/>
            <a:ext cx="736163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长方体的认识（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矩形 39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长方体（一）</a:t>
            </a:r>
          </a:p>
        </p:txBody>
      </p:sp>
      <p:pic>
        <p:nvPicPr>
          <p:cNvPr id="4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3" name="组合 4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7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8" name="单圆角矩形 47"/>
          <p:cNvSpPr/>
          <p:nvPr/>
        </p:nvSpPr>
        <p:spPr>
          <a:xfrm>
            <a:off x="1475656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单圆角矩形 49"/>
          <p:cNvSpPr/>
          <p:nvPr/>
        </p:nvSpPr>
        <p:spPr>
          <a:xfrm>
            <a:off x="6732680" y="293030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单圆角矩形 50"/>
          <p:cNvSpPr/>
          <p:nvPr/>
        </p:nvSpPr>
        <p:spPr>
          <a:xfrm>
            <a:off x="4644448" y="295283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单圆角矩形 51"/>
          <p:cNvSpPr/>
          <p:nvPr/>
        </p:nvSpPr>
        <p:spPr>
          <a:xfrm>
            <a:off x="2483768" y="295283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单圆角矩形 52"/>
          <p:cNvSpPr/>
          <p:nvPr/>
        </p:nvSpPr>
        <p:spPr>
          <a:xfrm>
            <a:off x="467544" y="295283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圆角矩形 53">
            <a:hlinkClick r:id="rId5" action="ppaction://hlinksldjump"/>
          </p:cNvPr>
          <p:cNvSpPr/>
          <p:nvPr/>
        </p:nvSpPr>
        <p:spPr>
          <a:xfrm>
            <a:off x="489865" y="287963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55" name="圆角矩形 54">
            <a:hlinkClick r:id="rId6" action="ppaction://hlinksldjump"/>
          </p:cNvPr>
          <p:cNvSpPr/>
          <p:nvPr/>
        </p:nvSpPr>
        <p:spPr>
          <a:xfrm>
            <a:off x="2544333" y="285978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56" name="圆角矩形 55">
            <a:hlinkClick r:id="rId7" action="ppaction://hlinksldjump"/>
          </p:cNvPr>
          <p:cNvSpPr/>
          <p:nvPr/>
        </p:nvSpPr>
        <p:spPr>
          <a:xfrm>
            <a:off x="6784365" y="285978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课堂延伸</a:t>
            </a:r>
          </a:p>
        </p:txBody>
      </p:sp>
      <p:sp>
        <p:nvSpPr>
          <p:cNvPr id="57" name="圆角矩形 56">
            <a:hlinkClick r:id="rId7" action="ppaction://hlinksldjump"/>
          </p:cNvPr>
          <p:cNvSpPr/>
          <p:nvPr/>
        </p:nvSpPr>
        <p:spPr>
          <a:xfrm>
            <a:off x="1544925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拓展应用</a:t>
            </a:r>
          </a:p>
        </p:txBody>
      </p:sp>
      <p:sp>
        <p:nvSpPr>
          <p:cNvPr id="58" name="圆角矩形 57">
            <a:hlinkClick r:id="rId8" action="ppaction://hlinksldjump"/>
          </p:cNvPr>
          <p:cNvSpPr/>
          <p:nvPr/>
        </p:nvSpPr>
        <p:spPr>
          <a:xfrm>
            <a:off x="4752684" y="285978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sp>
        <p:nvSpPr>
          <p:cNvPr id="59" name="单圆角矩形 58"/>
          <p:cNvSpPr/>
          <p:nvPr/>
        </p:nvSpPr>
        <p:spPr>
          <a:xfrm>
            <a:off x="3636336" y="3722686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0" name="圆角矩形 59">
            <a:hlinkClick r:id="rId9" action="ppaction://hlinksldjump"/>
          </p:cNvPr>
          <p:cNvSpPr/>
          <p:nvPr/>
        </p:nvSpPr>
        <p:spPr>
          <a:xfrm>
            <a:off x="3658657" y="364948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课堂小结</a:t>
            </a:r>
          </a:p>
        </p:txBody>
      </p:sp>
      <p:sp>
        <p:nvSpPr>
          <p:cNvPr id="61" name="单圆角矩形 60"/>
          <p:cNvSpPr/>
          <p:nvPr/>
        </p:nvSpPr>
        <p:spPr>
          <a:xfrm>
            <a:off x="5796136" y="3670101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圆角矩形 61">
            <a:hlinkClick r:id="rId10" action="ppaction://hlinksldjump"/>
          </p:cNvPr>
          <p:cNvSpPr/>
          <p:nvPr/>
        </p:nvSpPr>
        <p:spPr>
          <a:xfrm>
            <a:off x="5856701" y="3577044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343150" y="1657350"/>
            <a:ext cx="348615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2343150" y="1657350"/>
            <a:ext cx="325755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2343150" y="1657350"/>
            <a:ext cx="297180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2343150" y="1657350"/>
            <a:ext cx="268605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2343150" y="1657350"/>
            <a:ext cx="240030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2343150" y="1657350"/>
            <a:ext cx="194310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48131" name="Picture 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440055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000" fill="hold"/>
                                        <p:tgtEl>
                                          <p:spTgt spid="48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781028" y="1203077"/>
            <a:ext cx="0" cy="1999060"/>
          </a:xfrm>
          <a:prstGeom prst="line">
            <a:avLst/>
          </a:prstGeom>
          <a:noFill/>
          <a:ln w="63500">
            <a:solidFill>
              <a:srgbClr val="FF00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 flipV="1">
            <a:off x="3753642" y="1160578"/>
            <a:ext cx="1781175" cy="16669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 flipV="1">
            <a:off x="3024981" y="1797199"/>
            <a:ext cx="1727597" cy="16669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2970212" y="1797198"/>
            <a:ext cx="0" cy="210026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4784724" y="1797199"/>
            <a:ext cx="0" cy="1999059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5562203" y="1203077"/>
            <a:ext cx="0" cy="199906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2970212" y="1149499"/>
            <a:ext cx="800100" cy="628650"/>
          </a:xfrm>
          <a:prstGeom prst="line">
            <a:avLst/>
          </a:prstGeom>
          <a:noFill/>
          <a:ln w="63500">
            <a:solidFill>
              <a:srgbClr val="0099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4752578" y="3202136"/>
            <a:ext cx="800100" cy="628650"/>
          </a:xfrm>
          <a:prstGeom prst="line">
            <a:avLst/>
          </a:prstGeom>
          <a:noFill/>
          <a:ln w="63500">
            <a:solidFill>
              <a:srgbClr val="0099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4806155" y="1149499"/>
            <a:ext cx="800100" cy="628650"/>
          </a:xfrm>
          <a:prstGeom prst="line">
            <a:avLst/>
          </a:prstGeom>
          <a:noFill/>
          <a:ln w="63500">
            <a:solidFill>
              <a:srgbClr val="0099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2970212" y="3221186"/>
            <a:ext cx="800100" cy="628650"/>
          </a:xfrm>
          <a:prstGeom prst="line">
            <a:avLst/>
          </a:prstGeom>
          <a:noFill/>
          <a:ln w="63500">
            <a:solidFill>
              <a:srgbClr val="00990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pic>
        <p:nvPicPr>
          <p:cNvPr id="23564" name="Picture 12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7" y="1626939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13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78" y="987574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Picture 14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230" y="1688852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Picture 15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912" y="1032818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Line 16"/>
          <p:cNvSpPr>
            <a:spLocks noChangeShapeType="1"/>
          </p:cNvSpPr>
          <p:nvPr/>
        </p:nvSpPr>
        <p:spPr bwMode="auto">
          <a:xfrm flipV="1">
            <a:off x="3791743" y="3131889"/>
            <a:ext cx="1716881" cy="15479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pic>
        <p:nvPicPr>
          <p:cNvPr id="23569" name="Picture 17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78" y="3039021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0" name="Picture 18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653" y="3633143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Picture 19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103" y="3039021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2" name="Line 20"/>
          <p:cNvSpPr>
            <a:spLocks noChangeShapeType="1"/>
          </p:cNvSpPr>
          <p:nvPr/>
        </p:nvSpPr>
        <p:spPr bwMode="auto">
          <a:xfrm flipV="1">
            <a:off x="2970211" y="3849836"/>
            <a:ext cx="1728788" cy="16669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pic>
        <p:nvPicPr>
          <p:cNvPr id="23573" name="Picture 21" descr="球体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7" y="3687912"/>
            <a:ext cx="32385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94504E-7 L 0.08663 -0.117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58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8.49711E-6 L -1.94444E-6 0.377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556 L -0.08993 0.136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62" y="70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50289E-6 L 8.33333E-7 -0.3986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833280" y="1360543"/>
            <a:ext cx="1795464" cy="1426369"/>
            <a:chOff x="175" y="1884"/>
            <a:chExt cx="1508" cy="1198"/>
          </a:xfrm>
        </p:grpSpPr>
        <p:sp>
          <p:nvSpPr>
            <p:cNvPr id="49220" name="Text Box 3"/>
            <p:cNvSpPr txBox="1">
              <a:spLocks noChangeArrowheads="1"/>
            </p:cNvSpPr>
            <p:nvPr/>
          </p:nvSpPr>
          <p:spPr bwMode="auto">
            <a:xfrm>
              <a:off x="788" y="1884"/>
              <a:ext cx="72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9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"/>
                <a:defRPr sz="2800">
                  <a:solidFill>
                    <a:schemeClr val="accent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1pPr>
              <a:lvl2pPr marL="742950" indent="-285750">
                <a:lnSpc>
                  <a:spcPct val="130000"/>
                </a:lnSpc>
                <a:buFont typeface="Calibri" panose="020F0502020204030204" pitchFamily="34" charset="0"/>
                <a:buChar char=" 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6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棱</a:t>
              </a:r>
            </a:p>
          </p:txBody>
        </p:sp>
        <p:sp>
          <p:nvSpPr>
            <p:cNvPr id="49221" name="Text Box 4"/>
            <p:cNvSpPr txBox="1">
              <a:spLocks noChangeArrowheads="1"/>
            </p:cNvSpPr>
            <p:nvPr/>
          </p:nvSpPr>
          <p:spPr bwMode="auto">
            <a:xfrm>
              <a:off x="175" y="2733"/>
              <a:ext cx="72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9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"/>
                <a:defRPr sz="2800">
                  <a:solidFill>
                    <a:schemeClr val="accent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1pPr>
              <a:lvl2pPr marL="742950" indent="-285750">
                <a:lnSpc>
                  <a:spcPct val="130000"/>
                </a:lnSpc>
                <a:buFont typeface="Calibri" panose="020F0502020204030204" pitchFamily="34" charset="0"/>
                <a:buChar char=" 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6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棱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963" y="2534"/>
              <a:ext cx="72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9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"/>
                <a:defRPr sz="2800">
                  <a:solidFill>
                    <a:schemeClr val="accent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1pPr>
              <a:lvl2pPr marL="742950" indent="-285750">
                <a:lnSpc>
                  <a:spcPct val="130000"/>
                </a:lnSpc>
                <a:buFont typeface="Calibri" panose="020F0502020204030204" pitchFamily="34" charset="0"/>
                <a:buChar char=" 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6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zh-CN" sz="18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棱</a:t>
              </a:r>
            </a:p>
          </p:txBody>
        </p:sp>
      </p:grpSp>
      <p:sp>
        <p:nvSpPr>
          <p:cNvPr id="49156" name="Text Box 7"/>
          <p:cNvSpPr txBox="1">
            <a:spLocks noChangeArrowheads="1"/>
          </p:cNvSpPr>
          <p:nvPr/>
        </p:nvSpPr>
        <p:spPr bwMode="auto">
          <a:xfrm>
            <a:off x="1964129" y="1613299"/>
            <a:ext cx="5029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" name="Group 15"/>
          <p:cNvGrpSpPr/>
          <p:nvPr/>
        </p:nvGrpSpPr>
        <p:grpSpPr bwMode="auto">
          <a:xfrm>
            <a:off x="1187624" y="627534"/>
            <a:ext cx="2800350" cy="1714500"/>
            <a:chOff x="0" y="0"/>
            <a:chExt cx="2352" cy="1440"/>
          </a:xfrm>
        </p:grpSpPr>
        <p:grpSp>
          <p:nvGrpSpPr>
            <p:cNvPr id="49202" name="Group 16"/>
            <p:cNvGrpSpPr/>
            <p:nvPr/>
          </p:nvGrpSpPr>
          <p:grpSpPr bwMode="auto">
            <a:xfrm>
              <a:off x="768" y="0"/>
              <a:ext cx="1584" cy="1440"/>
              <a:chOff x="0" y="0"/>
              <a:chExt cx="1584" cy="1344"/>
            </a:xfrm>
          </p:grpSpPr>
          <p:sp>
            <p:nvSpPr>
              <p:cNvPr id="49204" name="Line 17"/>
              <p:cNvSpPr>
                <a:spLocks noChangeShapeType="1"/>
              </p:cNvSpPr>
              <p:nvPr/>
            </p:nvSpPr>
            <p:spPr bwMode="auto">
              <a:xfrm>
                <a:off x="0" y="1344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05" name="Line 18"/>
              <p:cNvSpPr>
                <a:spLocks noChangeShapeType="1"/>
              </p:cNvSpPr>
              <p:nvPr/>
            </p:nvSpPr>
            <p:spPr bwMode="auto">
              <a:xfrm>
                <a:off x="336" y="0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06" name="Line 19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07" name="Line 20"/>
              <p:cNvSpPr>
                <a:spLocks noChangeShapeType="1"/>
              </p:cNvSpPr>
              <p:nvPr/>
            </p:nvSpPr>
            <p:spPr bwMode="auto">
              <a:xfrm>
                <a:off x="336" y="1008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08" name="Line 21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0" cy="100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09" name="Line 22"/>
              <p:cNvSpPr>
                <a:spLocks noChangeShapeType="1"/>
              </p:cNvSpPr>
              <p:nvPr/>
            </p:nvSpPr>
            <p:spPr bwMode="auto">
              <a:xfrm>
                <a:off x="1248" y="336"/>
                <a:ext cx="0" cy="100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10" name="Line 23"/>
              <p:cNvSpPr>
                <a:spLocks noChangeShapeType="1"/>
              </p:cNvSpPr>
              <p:nvPr/>
            </p:nvSpPr>
            <p:spPr bwMode="auto">
              <a:xfrm>
                <a:off x="1584" y="0"/>
                <a:ext cx="0" cy="100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11" name="Line 24"/>
              <p:cNvSpPr>
                <a:spLocks noChangeShapeType="1"/>
              </p:cNvSpPr>
              <p:nvPr/>
            </p:nvSpPr>
            <p:spPr bwMode="auto">
              <a:xfrm>
                <a:off x="336" y="0"/>
                <a:ext cx="0" cy="100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12" name="Line 2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36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13" name="Line 26"/>
              <p:cNvSpPr>
                <a:spLocks noChangeShapeType="1"/>
              </p:cNvSpPr>
              <p:nvPr/>
            </p:nvSpPr>
            <p:spPr bwMode="auto">
              <a:xfrm flipV="1">
                <a:off x="1248" y="1008"/>
                <a:ext cx="336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14" name="Line 27"/>
              <p:cNvSpPr>
                <a:spLocks noChangeShapeType="1"/>
              </p:cNvSpPr>
              <p:nvPr/>
            </p:nvSpPr>
            <p:spPr bwMode="auto">
              <a:xfrm flipV="1">
                <a:off x="1248" y="0"/>
                <a:ext cx="336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  <p:sp>
            <p:nvSpPr>
              <p:cNvPr id="49215" name="Line 28"/>
              <p:cNvSpPr>
                <a:spLocks noChangeShapeType="1"/>
              </p:cNvSpPr>
              <p:nvPr/>
            </p:nvSpPr>
            <p:spPr bwMode="auto">
              <a:xfrm flipV="1">
                <a:off x="0" y="1008"/>
                <a:ext cx="336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lg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 sz="1050"/>
              </a:p>
            </p:txBody>
          </p:sp>
        </p:grpSp>
        <p:sp>
          <p:nvSpPr>
            <p:cNvPr id="49203" name="WordArt 29"/>
            <p:cNvSpPr>
              <a:spLocks noChangeArrowheads="1" noChangeShapeType="1"/>
            </p:cNvSpPr>
            <p:nvPr/>
          </p:nvSpPr>
          <p:spPr bwMode="auto">
            <a:xfrm rot="5400000">
              <a:off x="-288" y="288"/>
              <a:ext cx="1200" cy="624"/>
            </a:xfrm>
            <a:prstGeom prst="rect">
              <a:avLst/>
            </a:prstGeom>
          </p:spPr>
          <p:txBody>
            <a:bodyPr vert="ea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lang="zh-CN" altLang="en-US" sz="2700" i="1" kern="10" dirty="0">
                  <a:ln w="9525">
                    <a:solidFill>
                      <a:srgbClr val="800000"/>
                    </a:solidFill>
                    <a:round/>
                  </a:ln>
                  <a:solidFill>
                    <a:srgbClr val="800000"/>
                  </a:solidFill>
                  <a:effectLst>
                    <a:outerShdw dist="35921" dir="2700000" algn="ctr" rotWithShape="0">
                      <a:srgbClr val="C0C0C0"/>
                    </a:outerShdw>
                  </a:effectLst>
                  <a:latin typeface="宋体" panose="02010600030101010101" pitchFamily="2" charset="-122"/>
                </a:rPr>
                <a:t>透视图</a:t>
              </a:r>
            </a:p>
          </p:txBody>
        </p:sp>
      </p:grpSp>
      <p:grpSp>
        <p:nvGrpSpPr>
          <p:cNvPr id="7" name="Group 30"/>
          <p:cNvGrpSpPr/>
          <p:nvPr/>
        </p:nvGrpSpPr>
        <p:grpSpPr bwMode="auto">
          <a:xfrm>
            <a:off x="2110856" y="1004514"/>
            <a:ext cx="2089547" cy="1729978"/>
            <a:chOff x="0" y="0"/>
            <a:chExt cx="1755" cy="1453"/>
          </a:xfrm>
        </p:grpSpPr>
        <p:grpSp>
          <p:nvGrpSpPr>
            <p:cNvPr id="49193" name="Group 31"/>
            <p:cNvGrpSpPr/>
            <p:nvPr/>
          </p:nvGrpSpPr>
          <p:grpSpPr bwMode="auto">
            <a:xfrm>
              <a:off x="0" y="1104"/>
              <a:ext cx="1248" cy="349"/>
              <a:chOff x="0" y="0"/>
              <a:chExt cx="1248" cy="349"/>
            </a:xfrm>
          </p:grpSpPr>
          <p:sp>
            <p:nvSpPr>
              <p:cNvPr id="49200" name="Line 32"/>
              <p:cNvSpPr>
                <a:spLocks noChangeShapeType="1"/>
              </p:cNvSpPr>
              <p:nvPr/>
            </p:nvSpPr>
            <p:spPr bwMode="auto">
              <a:xfrm>
                <a:off x="0" y="0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201" name="Text Box 33"/>
              <p:cNvSpPr txBox="1">
                <a:spLocks noChangeArrowheads="1"/>
              </p:cNvSpPr>
              <p:nvPr/>
            </p:nvSpPr>
            <p:spPr bwMode="auto">
              <a:xfrm>
                <a:off x="384" y="0"/>
                <a:ext cx="288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长</a:t>
                </a:r>
              </a:p>
            </p:txBody>
          </p:sp>
        </p:grpSp>
        <p:grpSp>
          <p:nvGrpSpPr>
            <p:cNvPr id="49194" name="Group 34"/>
            <p:cNvGrpSpPr/>
            <p:nvPr/>
          </p:nvGrpSpPr>
          <p:grpSpPr bwMode="auto">
            <a:xfrm>
              <a:off x="1248" y="720"/>
              <a:ext cx="507" cy="397"/>
              <a:chOff x="0" y="0"/>
              <a:chExt cx="507" cy="397"/>
            </a:xfrm>
          </p:grpSpPr>
          <p:sp>
            <p:nvSpPr>
              <p:cNvPr id="49198" name="Line 3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36" cy="384"/>
              </a:xfrm>
              <a:prstGeom prst="line">
                <a:avLst/>
              </a:prstGeom>
              <a:noFill/>
              <a:ln w="47625">
                <a:solidFill>
                  <a:srgbClr val="008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99" name="Text Box 36"/>
              <p:cNvSpPr txBox="1">
                <a:spLocks noChangeArrowheads="1"/>
              </p:cNvSpPr>
              <p:nvPr/>
            </p:nvSpPr>
            <p:spPr bwMode="auto">
              <a:xfrm>
                <a:off x="124" y="48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8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宽</a:t>
                </a:r>
              </a:p>
            </p:txBody>
          </p:sp>
        </p:grpSp>
        <p:grpSp>
          <p:nvGrpSpPr>
            <p:cNvPr id="49195" name="Group 37"/>
            <p:cNvGrpSpPr/>
            <p:nvPr/>
          </p:nvGrpSpPr>
          <p:grpSpPr bwMode="auto">
            <a:xfrm>
              <a:off x="844" y="0"/>
              <a:ext cx="404" cy="1104"/>
              <a:chOff x="-20" y="0"/>
              <a:chExt cx="404" cy="1104"/>
            </a:xfrm>
          </p:grpSpPr>
          <p:sp>
            <p:nvSpPr>
              <p:cNvPr id="49196" name="Line 38"/>
              <p:cNvSpPr>
                <a:spLocks noChangeShapeType="1"/>
              </p:cNvSpPr>
              <p:nvPr/>
            </p:nvSpPr>
            <p:spPr bwMode="auto">
              <a:xfrm>
                <a:off x="384" y="0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97" name="Text Box 39"/>
              <p:cNvSpPr txBox="1">
                <a:spLocks noChangeArrowheads="1"/>
              </p:cNvSpPr>
              <p:nvPr/>
            </p:nvSpPr>
            <p:spPr bwMode="auto">
              <a:xfrm>
                <a:off x="-20" y="336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高</a:t>
                </a:r>
              </a:p>
            </p:txBody>
          </p:sp>
        </p:grpSp>
      </p:grpSp>
      <p:grpSp>
        <p:nvGrpSpPr>
          <p:cNvPr id="11" name="Group 40"/>
          <p:cNvGrpSpPr/>
          <p:nvPr/>
        </p:nvGrpSpPr>
        <p:grpSpPr bwMode="auto">
          <a:xfrm>
            <a:off x="2159527" y="971442"/>
            <a:ext cx="2089547" cy="1729978"/>
            <a:chOff x="0" y="0"/>
            <a:chExt cx="1755" cy="1453"/>
          </a:xfrm>
        </p:grpSpPr>
        <p:grpSp>
          <p:nvGrpSpPr>
            <p:cNvPr id="49184" name="Group 41"/>
            <p:cNvGrpSpPr/>
            <p:nvPr/>
          </p:nvGrpSpPr>
          <p:grpSpPr bwMode="auto">
            <a:xfrm>
              <a:off x="0" y="1104"/>
              <a:ext cx="1248" cy="349"/>
              <a:chOff x="0" y="0"/>
              <a:chExt cx="1248" cy="349"/>
            </a:xfrm>
          </p:grpSpPr>
          <p:sp>
            <p:nvSpPr>
              <p:cNvPr id="49191" name="Line 42"/>
              <p:cNvSpPr>
                <a:spLocks noChangeShapeType="1"/>
              </p:cNvSpPr>
              <p:nvPr/>
            </p:nvSpPr>
            <p:spPr bwMode="auto">
              <a:xfrm>
                <a:off x="0" y="0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92" name="Text Box 43"/>
              <p:cNvSpPr txBox="1">
                <a:spLocks noChangeArrowheads="1"/>
              </p:cNvSpPr>
              <p:nvPr/>
            </p:nvSpPr>
            <p:spPr bwMode="auto">
              <a:xfrm>
                <a:off x="384" y="0"/>
                <a:ext cx="288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长</a:t>
                </a:r>
              </a:p>
            </p:txBody>
          </p:sp>
        </p:grpSp>
        <p:grpSp>
          <p:nvGrpSpPr>
            <p:cNvPr id="49185" name="Group 44"/>
            <p:cNvGrpSpPr/>
            <p:nvPr/>
          </p:nvGrpSpPr>
          <p:grpSpPr bwMode="auto">
            <a:xfrm>
              <a:off x="1248" y="720"/>
              <a:ext cx="507" cy="397"/>
              <a:chOff x="0" y="0"/>
              <a:chExt cx="507" cy="397"/>
            </a:xfrm>
          </p:grpSpPr>
          <p:sp>
            <p:nvSpPr>
              <p:cNvPr id="49189" name="Line 4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36" cy="384"/>
              </a:xfrm>
              <a:prstGeom prst="line">
                <a:avLst/>
              </a:prstGeom>
              <a:noFill/>
              <a:ln w="47625">
                <a:solidFill>
                  <a:srgbClr val="008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90" name="Text Box 46"/>
              <p:cNvSpPr txBox="1">
                <a:spLocks noChangeArrowheads="1"/>
              </p:cNvSpPr>
              <p:nvPr/>
            </p:nvSpPr>
            <p:spPr bwMode="auto">
              <a:xfrm>
                <a:off x="124" y="48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8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宽</a:t>
                </a:r>
              </a:p>
            </p:txBody>
          </p:sp>
        </p:grpSp>
        <p:grpSp>
          <p:nvGrpSpPr>
            <p:cNvPr id="49186" name="Group 47"/>
            <p:cNvGrpSpPr/>
            <p:nvPr/>
          </p:nvGrpSpPr>
          <p:grpSpPr bwMode="auto">
            <a:xfrm>
              <a:off x="844" y="0"/>
              <a:ext cx="404" cy="1104"/>
              <a:chOff x="-20" y="0"/>
              <a:chExt cx="404" cy="1104"/>
            </a:xfrm>
          </p:grpSpPr>
          <p:sp>
            <p:nvSpPr>
              <p:cNvPr id="49187" name="Line 48"/>
              <p:cNvSpPr>
                <a:spLocks noChangeShapeType="1"/>
              </p:cNvSpPr>
              <p:nvPr/>
            </p:nvSpPr>
            <p:spPr bwMode="auto">
              <a:xfrm>
                <a:off x="384" y="0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88" name="Text Box 49"/>
              <p:cNvSpPr txBox="1">
                <a:spLocks noChangeArrowheads="1"/>
              </p:cNvSpPr>
              <p:nvPr/>
            </p:nvSpPr>
            <p:spPr bwMode="auto">
              <a:xfrm>
                <a:off x="-20" y="336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高</a:t>
                </a:r>
              </a:p>
            </p:txBody>
          </p:sp>
        </p:grpSp>
      </p:grpSp>
      <p:grpSp>
        <p:nvGrpSpPr>
          <p:cNvPr id="15" name="Group 50"/>
          <p:cNvGrpSpPr/>
          <p:nvPr/>
        </p:nvGrpSpPr>
        <p:grpSpPr bwMode="auto">
          <a:xfrm>
            <a:off x="2134667" y="1012253"/>
            <a:ext cx="2089547" cy="1729978"/>
            <a:chOff x="0" y="0"/>
            <a:chExt cx="1755" cy="1453"/>
          </a:xfrm>
        </p:grpSpPr>
        <p:grpSp>
          <p:nvGrpSpPr>
            <p:cNvPr id="49175" name="Group 51"/>
            <p:cNvGrpSpPr/>
            <p:nvPr/>
          </p:nvGrpSpPr>
          <p:grpSpPr bwMode="auto">
            <a:xfrm>
              <a:off x="0" y="1104"/>
              <a:ext cx="1248" cy="349"/>
              <a:chOff x="0" y="0"/>
              <a:chExt cx="1248" cy="349"/>
            </a:xfrm>
          </p:grpSpPr>
          <p:sp>
            <p:nvSpPr>
              <p:cNvPr id="49182" name="Line 52"/>
              <p:cNvSpPr>
                <a:spLocks noChangeShapeType="1"/>
              </p:cNvSpPr>
              <p:nvPr/>
            </p:nvSpPr>
            <p:spPr bwMode="auto">
              <a:xfrm>
                <a:off x="0" y="0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83" name="Text Box 53"/>
              <p:cNvSpPr txBox="1">
                <a:spLocks noChangeArrowheads="1"/>
              </p:cNvSpPr>
              <p:nvPr/>
            </p:nvSpPr>
            <p:spPr bwMode="auto">
              <a:xfrm>
                <a:off x="384" y="0"/>
                <a:ext cx="288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长</a:t>
                </a:r>
              </a:p>
            </p:txBody>
          </p:sp>
        </p:grpSp>
        <p:grpSp>
          <p:nvGrpSpPr>
            <p:cNvPr id="49176" name="Group 54"/>
            <p:cNvGrpSpPr/>
            <p:nvPr/>
          </p:nvGrpSpPr>
          <p:grpSpPr bwMode="auto">
            <a:xfrm>
              <a:off x="1248" y="720"/>
              <a:ext cx="507" cy="397"/>
              <a:chOff x="0" y="0"/>
              <a:chExt cx="507" cy="397"/>
            </a:xfrm>
          </p:grpSpPr>
          <p:sp>
            <p:nvSpPr>
              <p:cNvPr id="49180" name="Line 5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36" cy="384"/>
              </a:xfrm>
              <a:prstGeom prst="line">
                <a:avLst/>
              </a:prstGeom>
              <a:noFill/>
              <a:ln w="47625">
                <a:solidFill>
                  <a:srgbClr val="008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81" name="Text Box 56"/>
              <p:cNvSpPr txBox="1">
                <a:spLocks noChangeArrowheads="1"/>
              </p:cNvSpPr>
              <p:nvPr/>
            </p:nvSpPr>
            <p:spPr bwMode="auto">
              <a:xfrm>
                <a:off x="124" y="48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8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宽</a:t>
                </a:r>
              </a:p>
            </p:txBody>
          </p:sp>
        </p:grpSp>
        <p:grpSp>
          <p:nvGrpSpPr>
            <p:cNvPr id="49177" name="Group 57"/>
            <p:cNvGrpSpPr/>
            <p:nvPr/>
          </p:nvGrpSpPr>
          <p:grpSpPr bwMode="auto">
            <a:xfrm>
              <a:off x="844" y="0"/>
              <a:ext cx="404" cy="1104"/>
              <a:chOff x="-20" y="0"/>
              <a:chExt cx="404" cy="1104"/>
            </a:xfrm>
          </p:grpSpPr>
          <p:sp>
            <p:nvSpPr>
              <p:cNvPr id="49178" name="Line 58"/>
              <p:cNvSpPr>
                <a:spLocks noChangeShapeType="1"/>
              </p:cNvSpPr>
              <p:nvPr/>
            </p:nvSpPr>
            <p:spPr bwMode="auto">
              <a:xfrm>
                <a:off x="384" y="0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79" name="Text Box 59"/>
              <p:cNvSpPr txBox="1">
                <a:spLocks noChangeArrowheads="1"/>
              </p:cNvSpPr>
              <p:nvPr/>
            </p:nvSpPr>
            <p:spPr bwMode="auto">
              <a:xfrm>
                <a:off x="-20" y="336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高</a:t>
                </a:r>
              </a:p>
            </p:txBody>
          </p:sp>
        </p:grpSp>
      </p:grpSp>
      <p:grpSp>
        <p:nvGrpSpPr>
          <p:cNvPr id="19" name="Group 60"/>
          <p:cNvGrpSpPr/>
          <p:nvPr/>
        </p:nvGrpSpPr>
        <p:grpSpPr bwMode="auto">
          <a:xfrm>
            <a:off x="2104507" y="998649"/>
            <a:ext cx="2089547" cy="1729978"/>
            <a:chOff x="0" y="0"/>
            <a:chExt cx="1755" cy="1453"/>
          </a:xfrm>
        </p:grpSpPr>
        <p:grpSp>
          <p:nvGrpSpPr>
            <p:cNvPr id="49166" name="Group 61"/>
            <p:cNvGrpSpPr/>
            <p:nvPr/>
          </p:nvGrpSpPr>
          <p:grpSpPr bwMode="auto">
            <a:xfrm>
              <a:off x="0" y="1104"/>
              <a:ext cx="1248" cy="349"/>
              <a:chOff x="0" y="0"/>
              <a:chExt cx="1248" cy="349"/>
            </a:xfrm>
          </p:grpSpPr>
          <p:sp>
            <p:nvSpPr>
              <p:cNvPr id="49173" name="Line 62"/>
              <p:cNvSpPr>
                <a:spLocks noChangeShapeType="1"/>
              </p:cNvSpPr>
              <p:nvPr/>
            </p:nvSpPr>
            <p:spPr bwMode="auto">
              <a:xfrm>
                <a:off x="0" y="0"/>
                <a:ext cx="124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74" name="Text Box 63"/>
              <p:cNvSpPr txBox="1">
                <a:spLocks noChangeArrowheads="1"/>
              </p:cNvSpPr>
              <p:nvPr/>
            </p:nvSpPr>
            <p:spPr bwMode="auto">
              <a:xfrm>
                <a:off x="384" y="0"/>
                <a:ext cx="288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00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长</a:t>
                </a:r>
              </a:p>
            </p:txBody>
          </p:sp>
        </p:grpSp>
        <p:grpSp>
          <p:nvGrpSpPr>
            <p:cNvPr id="49167" name="Group 64"/>
            <p:cNvGrpSpPr/>
            <p:nvPr/>
          </p:nvGrpSpPr>
          <p:grpSpPr bwMode="auto">
            <a:xfrm>
              <a:off x="1248" y="720"/>
              <a:ext cx="507" cy="397"/>
              <a:chOff x="0" y="0"/>
              <a:chExt cx="507" cy="397"/>
            </a:xfrm>
          </p:grpSpPr>
          <p:sp>
            <p:nvSpPr>
              <p:cNvPr id="49171" name="Line 65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36" cy="384"/>
              </a:xfrm>
              <a:prstGeom prst="line">
                <a:avLst/>
              </a:prstGeom>
              <a:noFill/>
              <a:ln w="47625">
                <a:solidFill>
                  <a:srgbClr val="008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72" name="Text Box 66"/>
              <p:cNvSpPr txBox="1">
                <a:spLocks noChangeArrowheads="1"/>
              </p:cNvSpPr>
              <p:nvPr/>
            </p:nvSpPr>
            <p:spPr bwMode="auto">
              <a:xfrm>
                <a:off x="124" y="48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rgbClr val="008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宽</a:t>
                </a:r>
              </a:p>
            </p:txBody>
          </p:sp>
        </p:grpSp>
        <p:grpSp>
          <p:nvGrpSpPr>
            <p:cNvPr id="49168" name="Group 67"/>
            <p:cNvGrpSpPr/>
            <p:nvPr/>
          </p:nvGrpSpPr>
          <p:grpSpPr bwMode="auto">
            <a:xfrm>
              <a:off x="844" y="0"/>
              <a:ext cx="404" cy="1104"/>
              <a:chOff x="-20" y="0"/>
              <a:chExt cx="404" cy="1104"/>
            </a:xfrm>
          </p:grpSpPr>
          <p:sp>
            <p:nvSpPr>
              <p:cNvPr id="49169" name="Line 68"/>
              <p:cNvSpPr>
                <a:spLocks noChangeShapeType="1"/>
              </p:cNvSpPr>
              <p:nvPr/>
            </p:nvSpPr>
            <p:spPr bwMode="auto">
              <a:xfrm>
                <a:off x="384" y="0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zh-CN" altLang="en-US" sz="1050"/>
              </a:p>
            </p:txBody>
          </p:sp>
          <p:sp>
            <p:nvSpPr>
              <p:cNvPr id="49170" name="Text Box 69"/>
              <p:cNvSpPr txBox="1">
                <a:spLocks noChangeArrowheads="1"/>
              </p:cNvSpPr>
              <p:nvPr/>
            </p:nvSpPr>
            <p:spPr bwMode="auto">
              <a:xfrm>
                <a:off x="-20" y="336"/>
                <a:ext cx="38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r>
                  <a:rPr lang="zh-CN" altLang="zh-CN" sz="2100" b="1">
                    <a:solidFill>
                      <a:schemeClr val="tx2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高</a:t>
                </a:r>
              </a:p>
            </p:txBody>
          </p:sp>
        </p:grpSp>
      </p:grpSp>
      <p:sp>
        <p:nvSpPr>
          <p:cNvPr id="49222" name="Text Box 70"/>
          <p:cNvSpPr txBox="1">
            <a:spLocks noChangeArrowheads="1"/>
          </p:cNvSpPr>
          <p:nvPr/>
        </p:nvSpPr>
        <p:spPr bwMode="auto">
          <a:xfrm>
            <a:off x="5464218" y="1073740"/>
            <a:ext cx="2420149" cy="584775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 </a:t>
            </a:r>
            <a:r>
              <a:rPr lang="zh-CN" altLang="zh-CN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zh-CN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zh-CN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772" b="96491" l="61638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49565" y="2770485"/>
            <a:ext cx="2781255" cy="1474560"/>
          </a:xfrm>
          <a:prstGeom prst="rect">
            <a:avLst/>
          </a:prstGeom>
        </p:spPr>
      </p:pic>
      <p:sp>
        <p:nvSpPr>
          <p:cNvPr id="77" name="思想气泡: 云 76"/>
          <p:cNvSpPr/>
          <p:nvPr/>
        </p:nvSpPr>
        <p:spPr>
          <a:xfrm flipH="1">
            <a:off x="5277794" y="1897266"/>
            <a:ext cx="3166448" cy="1237818"/>
          </a:xfrm>
          <a:prstGeom prst="cloudCallout">
            <a:avLst>
              <a:gd name="adj1" fmla="val -27099"/>
              <a:gd name="adj2" fmla="val 882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正方体可以看成是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长、宽、高都相等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的长方体。</a:t>
            </a:r>
          </a:p>
        </p:txBody>
      </p:sp>
      <p:sp>
        <p:nvSpPr>
          <p:cNvPr id="81" name="Oval 2"/>
          <p:cNvSpPr>
            <a:spLocks noChangeArrowheads="1"/>
          </p:cNvSpPr>
          <p:nvPr/>
        </p:nvSpPr>
        <p:spPr bwMode="auto">
          <a:xfrm>
            <a:off x="4051261" y="3147814"/>
            <a:ext cx="2969011" cy="119455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Oval 3"/>
          <p:cNvSpPr>
            <a:spLocks noChangeArrowheads="1"/>
          </p:cNvSpPr>
          <p:nvPr/>
        </p:nvSpPr>
        <p:spPr bwMode="auto">
          <a:xfrm>
            <a:off x="4342803" y="3500069"/>
            <a:ext cx="2500006" cy="77843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Text Box 4"/>
          <p:cNvSpPr txBox="1">
            <a:spLocks noChangeArrowheads="1"/>
          </p:cNvSpPr>
          <p:nvPr/>
        </p:nvSpPr>
        <p:spPr bwMode="auto">
          <a:xfrm>
            <a:off x="4953249" y="3075806"/>
            <a:ext cx="13302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</a:p>
        </p:txBody>
      </p:sp>
      <p:sp>
        <p:nvSpPr>
          <p:cNvPr id="84" name="Text Box 5"/>
          <p:cNvSpPr txBox="1">
            <a:spLocks noChangeArrowheads="1"/>
          </p:cNvSpPr>
          <p:nvPr/>
        </p:nvSpPr>
        <p:spPr bwMode="auto">
          <a:xfrm>
            <a:off x="4987365" y="3795886"/>
            <a:ext cx="129614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</a:p>
        </p:txBody>
      </p:sp>
      <p:pic>
        <p:nvPicPr>
          <p:cNvPr id="8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96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2943103"/>
            <a:ext cx="1295207" cy="128483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6" name="AutoShape 27"/>
          <p:cNvSpPr>
            <a:spLocks noChangeArrowheads="1"/>
          </p:cNvSpPr>
          <p:nvPr/>
        </p:nvSpPr>
        <p:spPr bwMode="auto">
          <a:xfrm>
            <a:off x="1403649" y="3003798"/>
            <a:ext cx="2393132" cy="1025948"/>
          </a:xfrm>
          <a:prstGeom prst="wedgeRoundRectCallout">
            <a:avLst>
              <a:gd name="adj1" fmla="val -70483"/>
              <a:gd name="adj2" fmla="val -1005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那你会求正方体的棱长总和吗？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22" grpId="0" animBg="1" autoUpdateAnimBg="0"/>
      <p:bldP spid="77" grpId="0" animBg="1"/>
      <p:bldP spid="82" grpId="0" animBg="1"/>
      <p:bldP spid="84" grpId="0" autoUpdateAnimBg="0"/>
      <p:bldP spid="8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15616" y="987574"/>
            <a:ext cx="2915841" cy="2978944"/>
            <a:chOff x="1016794" y="1635646"/>
            <a:chExt cx="2915841" cy="2978944"/>
          </a:xfrm>
        </p:grpSpPr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3761185" y="1770460"/>
              <a:ext cx="0" cy="199906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16794" y="1635646"/>
              <a:ext cx="2915841" cy="2978944"/>
              <a:chOff x="2033588" y="1491854"/>
              <a:chExt cx="2915841" cy="2978944"/>
            </a:xfrm>
          </p:grpSpPr>
          <p:sp>
            <p:nvSpPr>
              <p:cNvPr id="23559" name="Line 7"/>
              <p:cNvSpPr>
                <a:spLocks noChangeShapeType="1"/>
              </p:cNvSpPr>
              <p:nvPr/>
            </p:nvSpPr>
            <p:spPr bwMode="auto">
              <a:xfrm>
                <a:off x="3006329" y="1707357"/>
                <a:ext cx="0" cy="199906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54" name="Line 2"/>
              <p:cNvSpPr>
                <a:spLocks noChangeShapeType="1"/>
              </p:cNvSpPr>
              <p:nvPr/>
            </p:nvSpPr>
            <p:spPr bwMode="auto">
              <a:xfrm flipV="1">
                <a:off x="3006329" y="1653779"/>
                <a:ext cx="1781175" cy="16669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55" name="Line 3"/>
              <p:cNvSpPr>
                <a:spLocks noChangeShapeType="1"/>
              </p:cNvSpPr>
              <p:nvPr/>
            </p:nvSpPr>
            <p:spPr bwMode="auto">
              <a:xfrm flipV="1">
                <a:off x="2250282" y="2301479"/>
                <a:ext cx="1727597" cy="16669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56" name="Line 4"/>
              <p:cNvSpPr>
                <a:spLocks noChangeShapeType="1"/>
              </p:cNvSpPr>
              <p:nvPr/>
            </p:nvSpPr>
            <p:spPr bwMode="auto">
              <a:xfrm>
                <a:off x="2195513" y="2301478"/>
                <a:ext cx="0" cy="2100263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57" name="Line 5"/>
              <p:cNvSpPr>
                <a:spLocks noChangeShapeType="1"/>
              </p:cNvSpPr>
              <p:nvPr/>
            </p:nvSpPr>
            <p:spPr bwMode="auto">
              <a:xfrm>
                <a:off x="4010025" y="2301479"/>
                <a:ext cx="0" cy="1999059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60" name="Line 8"/>
              <p:cNvSpPr>
                <a:spLocks noChangeShapeType="1"/>
              </p:cNvSpPr>
              <p:nvPr/>
            </p:nvSpPr>
            <p:spPr bwMode="auto">
              <a:xfrm flipV="1">
                <a:off x="2195513" y="1653779"/>
                <a:ext cx="800100" cy="628650"/>
              </a:xfrm>
              <a:prstGeom prst="line">
                <a:avLst/>
              </a:prstGeom>
              <a:noFill/>
              <a:ln w="63500">
                <a:solidFill>
                  <a:srgbClr val="0099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61" name="Line 9"/>
              <p:cNvSpPr>
                <a:spLocks noChangeShapeType="1"/>
              </p:cNvSpPr>
              <p:nvPr/>
            </p:nvSpPr>
            <p:spPr bwMode="auto">
              <a:xfrm flipV="1">
                <a:off x="3977879" y="3706416"/>
                <a:ext cx="800100" cy="628650"/>
              </a:xfrm>
              <a:prstGeom prst="line">
                <a:avLst/>
              </a:prstGeom>
              <a:noFill/>
              <a:ln w="63500">
                <a:solidFill>
                  <a:srgbClr val="0099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62" name="Line 10"/>
              <p:cNvSpPr>
                <a:spLocks noChangeShapeType="1"/>
              </p:cNvSpPr>
              <p:nvPr/>
            </p:nvSpPr>
            <p:spPr bwMode="auto">
              <a:xfrm flipV="1">
                <a:off x="4031456" y="1653779"/>
                <a:ext cx="800100" cy="628650"/>
              </a:xfrm>
              <a:prstGeom prst="line">
                <a:avLst/>
              </a:prstGeom>
              <a:noFill/>
              <a:ln w="63500">
                <a:solidFill>
                  <a:srgbClr val="0099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3563" name="Line 11"/>
              <p:cNvSpPr>
                <a:spLocks noChangeShapeType="1"/>
              </p:cNvSpPr>
              <p:nvPr/>
            </p:nvSpPr>
            <p:spPr bwMode="auto">
              <a:xfrm flipV="1">
                <a:off x="2195513" y="3725466"/>
                <a:ext cx="800100" cy="628650"/>
              </a:xfrm>
              <a:prstGeom prst="line">
                <a:avLst/>
              </a:prstGeom>
              <a:noFill/>
              <a:ln w="63500">
                <a:solidFill>
                  <a:srgbClr val="009900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pic>
            <p:nvPicPr>
              <p:cNvPr id="23564" name="Picture 12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3588" y="2131219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5" name="Picture 13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5579" y="1491854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6" name="Picture 14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69531" y="2193132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7" name="Picture 15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43213" y="1537098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68" name="Line 16"/>
              <p:cNvSpPr>
                <a:spLocks noChangeShapeType="1"/>
              </p:cNvSpPr>
              <p:nvPr/>
            </p:nvSpPr>
            <p:spPr bwMode="auto">
              <a:xfrm flipV="1">
                <a:off x="3017044" y="3636169"/>
                <a:ext cx="1716881" cy="15479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pic>
            <p:nvPicPr>
              <p:cNvPr id="23569" name="Picture 17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5579" y="3543301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70" name="Picture 18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5954" y="4137423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71" name="Picture 19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44404" y="3543301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72" name="Line 20"/>
              <p:cNvSpPr>
                <a:spLocks noChangeShapeType="1"/>
              </p:cNvSpPr>
              <p:nvPr/>
            </p:nvSpPr>
            <p:spPr bwMode="auto">
              <a:xfrm flipV="1">
                <a:off x="2195512" y="4354116"/>
                <a:ext cx="1728788" cy="16669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pic>
            <p:nvPicPr>
              <p:cNvPr id="23573" name="Picture 21" descr="球体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3588" y="4192192"/>
                <a:ext cx="323850" cy="27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4139952" y="2355726"/>
            <a:ext cx="4320480" cy="523220"/>
          </a:xfrm>
          <a:prstGeom prst="rect">
            <a:avLst/>
          </a:prstGeom>
          <a:noFill/>
          <a:ln>
            <a:noFill/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正方体棱长总和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/>
          </p:cNvSpPr>
          <p:nvPr/>
        </p:nvSpPr>
        <p:spPr bwMode="auto">
          <a:xfrm>
            <a:off x="3779912" y="528401"/>
            <a:ext cx="464664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2700" kern="10" dirty="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139876" y="1707654"/>
            <a:ext cx="1620440" cy="1188244"/>
          </a:xfrm>
          <a:prstGeom prst="cube">
            <a:avLst>
              <a:gd name="adj" fmla="val 29259"/>
            </a:avLst>
          </a:prstGeom>
          <a:solidFill>
            <a:srgbClr val="FFFF00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5631952" y="1529983"/>
            <a:ext cx="1295400" cy="1769985"/>
          </a:xfrm>
          <a:prstGeom prst="cube">
            <a:avLst>
              <a:gd name="adj" fmla="val 61764"/>
            </a:avLst>
          </a:prstGeom>
          <a:solidFill>
            <a:srgbClr val="FF66FF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2699989" y="3219822"/>
            <a:ext cx="2214563" cy="1025128"/>
          </a:xfrm>
          <a:prstGeom prst="cube">
            <a:avLst>
              <a:gd name="adj" fmla="val 66097"/>
            </a:avLst>
          </a:prstGeom>
          <a:solidFill>
            <a:srgbClr val="0000FF"/>
          </a:solidFill>
          <a:ln w="38100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419808" y="2902959"/>
            <a:ext cx="919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７厘米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495999" y="2614449"/>
            <a:ext cx="10232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２厘米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755576" y="2086286"/>
            <a:ext cx="461665" cy="1035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４厘米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451841" y="1947157"/>
            <a:ext cx="10263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３厘米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6365771" y="3072157"/>
            <a:ext cx="10263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５厘米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878931" y="1699010"/>
            <a:ext cx="461665" cy="100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４厘米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032944" y="4371950"/>
            <a:ext cx="1079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６分米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461269" y="3767895"/>
            <a:ext cx="1079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６分米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763688" y="3858395"/>
            <a:ext cx="9191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２厘米</a:t>
            </a:r>
          </a:p>
        </p:txBody>
      </p:sp>
      <p:sp>
        <p:nvSpPr>
          <p:cNvPr id="2" name="矩形 1"/>
          <p:cNvSpPr/>
          <p:nvPr/>
        </p:nvSpPr>
        <p:spPr>
          <a:xfrm>
            <a:off x="539552" y="948410"/>
            <a:ext cx="848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看图说出下面每个长方体的长、宽、高各是多少？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29930" y="179172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421397" y="3581396"/>
            <a:ext cx="14401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228528" y="190099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高：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5076056" y="2647676"/>
            <a:ext cx="2664296" cy="1467201"/>
          </a:xfrm>
          <a:prstGeom prst="cloudCallout">
            <a:avLst>
              <a:gd name="adj1" fmla="val 56542"/>
              <a:gd name="adj2" fmla="val 29639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上节课我们学习了哪些内容呢？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4" descr="小孩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034" y="3219822"/>
            <a:ext cx="600208" cy="130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图片 2" descr="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599" y="1103742"/>
            <a:ext cx="1536312" cy="143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4" descr="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36" y="999957"/>
            <a:ext cx="4932000" cy="1355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8661" y="3147814"/>
            <a:ext cx="1295207" cy="128483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1643867" y="3316544"/>
            <a:ext cx="3288173" cy="816320"/>
          </a:xfrm>
          <a:prstGeom prst="wedgeRoundRectCallout">
            <a:avLst>
              <a:gd name="adj1" fmla="val -70873"/>
              <a:gd name="adj2" fmla="val -2038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长方体里还有什么奥秘呢？今天我们就来一探究竟吧。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67544" y="339502"/>
            <a:ext cx="75644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长方体的上面是什么图形？长和宽各是多少？</a:t>
            </a:r>
          </a:p>
        </p:txBody>
      </p:sp>
      <p:grpSp>
        <p:nvGrpSpPr>
          <p:cNvPr id="26627" name="Group 3"/>
          <p:cNvGrpSpPr/>
          <p:nvPr/>
        </p:nvGrpSpPr>
        <p:grpSpPr bwMode="auto">
          <a:xfrm>
            <a:off x="3347864" y="915566"/>
            <a:ext cx="2270522" cy="2093118"/>
            <a:chOff x="0" y="0"/>
            <a:chExt cx="1907" cy="1758"/>
          </a:xfrm>
        </p:grpSpPr>
        <p:pic>
          <p:nvPicPr>
            <p:cNvPr id="26629" name="Picture 4" descr="8 拷贝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06" cy="1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Text Box 5"/>
            <p:cNvSpPr txBox="1">
              <a:spLocks noChangeArrowheads="1"/>
            </p:cNvSpPr>
            <p:nvPr/>
          </p:nvSpPr>
          <p:spPr bwMode="auto">
            <a:xfrm>
              <a:off x="590" y="1390"/>
              <a:ext cx="64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b="1">
                  <a:solidFill>
                    <a:srgbClr val="CCCC00"/>
                  </a:solidFill>
                  <a:ea typeface="黑体" panose="02010609060101010101" pitchFamily="49" charset="-122"/>
                </a:rPr>
                <a:t>5cm</a:t>
              </a:r>
            </a:p>
          </p:txBody>
        </p:sp>
        <p:sp>
          <p:nvSpPr>
            <p:cNvPr id="26631" name="Text Box 6"/>
            <p:cNvSpPr txBox="1">
              <a:spLocks noChangeArrowheads="1"/>
            </p:cNvSpPr>
            <p:nvPr/>
          </p:nvSpPr>
          <p:spPr bwMode="auto">
            <a:xfrm rot="18051839">
              <a:off x="1403" y="1015"/>
              <a:ext cx="64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b="1" dirty="0">
                  <a:solidFill>
                    <a:srgbClr val="CCCC00"/>
                  </a:solidFill>
                  <a:ea typeface="黑体" panose="02010609060101010101" pitchFamily="49" charset="-122"/>
                </a:rPr>
                <a:t>4cm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 rot="16200000">
              <a:off x="882" y="822"/>
              <a:ext cx="842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b="1">
                  <a:solidFill>
                    <a:srgbClr val="CCCC00"/>
                  </a:solidFill>
                  <a:ea typeface="黑体" panose="02010609060101010101" pitchFamily="49" charset="-122"/>
                </a:rPr>
                <a:t>3.5cm</a:t>
              </a:r>
            </a:p>
          </p:txBody>
        </p:sp>
      </p:grp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651303" y="3075806"/>
            <a:ext cx="5662452" cy="919401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答：长方体的上面是长方形。 </a:t>
            </a:r>
          </a:p>
          <a:p>
            <a:pPr eaLnBrk="1" hangingPunct="1"/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长：</a:t>
            </a:r>
            <a:r>
              <a:rPr lang="en-US" altLang="zh-CN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5cm  </a:t>
            </a:r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宽：</a:t>
            </a:r>
            <a:r>
              <a:rPr lang="en-US" altLang="zh-CN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4cm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9552" y="381893"/>
            <a:ext cx="75644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是什么图形？长和宽各是多少？</a:t>
            </a:r>
          </a:p>
        </p:txBody>
      </p:sp>
      <p:grpSp>
        <p:nvGrpSpPr>
          <p:cNvPr id="26627" name="Group 3"/>
          <p:cNvGrpSpPr/>
          <p:nvPr/>
        </p:nvGrpSpPr>
        <p:grpSpPr bwMode="auto">
          <a:xfrm>
            <a:off x="3203848" y="987574"/>
            <a:ext cx="2270522" cy="2093118"/>
            <a:chOff x="0" y="0"/>
            <a:chExt cx="1907" cy="1758"/>
          </a:xfrm>
        </p:grpSpPr>
        <p:pic>
          <p:nvPicPr>
            <p:cNvPr id="26629" name="Picture 4" descr="8 拷贝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06" cy="1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Text Box 5"/>
            <p:cNvSpPr txBox="1">
              <a:spLocks noChangeArrowheads="1"/>
            </p:cNvSpPr>
            <p:nvPr/>
          </p:nvSpPr>
          <p:spPr bwMode="auto">
            <a:xfrm>
              <a:off x="590" y="1390"/>
              <a:ext cx="64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b="1">
                  <a:solidFill>
                    <a:srgbClr val="CCCC00"/>
                  </a:solidFill>
                  <a:ea typeface="黑体" panose="02010609060101010101" pitchFamily="49" charset="-122"/>
                </a:rPr>
                <a:t>5cm</a:t>
              </a:r>
            </a:p>
          </p:txBody>
        </p:sp>
        <p:sp>
          <p:nvSpPr>
            <p:cNvPr id="26631" name="Text Box 6"/>
            <p:cNvSpPr txBox="1">
              <a:spLocks noChangeArrowheads="1"/>
            </p:cNvSpPr>
            <p:nvPr/>
          </p:nvSpPr>
          <p:spPr bwMode="auto">
            <a:xfrm rot="18051839">
              <a:off x="1403" y="1015"/>
              <a:ext cx="64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b="1">
                  <a:solidFill>
                    <a:srgbClr val="CCCC00"/>
                  </a:solidFill>
                  <a:ea typeface="黑体" panose="02010609060101010101" pitchFamily="49" charset="-122"/>
                </a:rPr>
                <a:t>4cm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 rot="16200000">
              <a:off x="882" y="822"/>
              <a:ext cx="842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b="1">
                  <a:solidFill>
                    <a:srgbClr val="CCCC00"/>
                  </a:solidFill>
                  <a:ea typeface="黑体" panose="02010609060101010101" pitchFamily="49" charset="-122"/>
                </a:rPr>
                <a:t>3.5cm</a:t>
              </a:r>
            </a:p>
          </p:txBody>
        </p:sp>
      </p:grp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933884" y="3363838"/>
            <a:ext cx="5662452" cy="919401"/>
          </a:xfrm>
          <a:prstGeom prst="round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答：长方体的右面是长方形。 </a:t>
            </a:r>
          </a:p>
          <a:p>
            <a:pPr eaLnBrk="1" hangingPunct="1"/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长：</a:t>
            </a:r>
            <a:r>
              <a:rPr lang="en-US" altLang="zh-CN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4cm  </a:t>
            </a:r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宽：</a:t>
            </a:r>
            <a:r>
              <a:rPr lang="en-US" altLang="zh-CN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3.5cm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39552" y="339502"/>
            <a:ext cx="81369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用铁丝焊成一个长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厘米的长方体框架，至少需要铁丝多少厘米？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655573" y="2787774"/>
            <a:ext cx="2615921" cy="1373233"/>
            <a:chOff x="5818474" y="3322547"/>
            <a:chExt cx="2615921" cy="1373233"/>
          </a:xfrm>
        </p:grpSpPr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 flipH="1">
              <a:off x="8063447" y="3354363"/>
              <a:ext cx="323850" cy="32385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30729" name="Line 10"/>
            <p:cNvSpPr>
              <a:spLocks noChangeShapeType="1"/>
            </p:cNvSpPr>
            <p:nvPr/>
          </p:nvSpPr>
          <p:spPr bwMode="auto">
            <a:xfrm>
              <a:off x="5836929" y="4670599"/>
              <a:ext cx="2268140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818474" y="3322547"/>
              <a:ext cx="2615921" cy="1373233"/>
              <a:chOff x="4487348" y="3257108"/>
              <a:chExt cx="2615921" cy="1373233"/>
            </a:xfrm>
          </p:grpSpPr>
          <p:sp>
            <p:nvSpPr>
              <p:cNvPr id="30725" name="Line 6"/>
              <p:cNvSpPr>
                <a:spLocks noChangeShapeType="1"/>
              </p:cNvSpPr>
              <p:nvPr/>
            </p:nvSpPr>
            <p:spPr bwMode="auto">
              <a:xfrm>
                <a:off x="4487348" y="3619669"/>
                <a:ext cx="2268140" cy="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6" name="Line 7"/>
              <p:cNvSpPr>
                <a:spLocks noChangeShapeType="1"/>
              </p:cNvSpPr>
              <p:nvPr/>
            </p:nvSpPr>
            <p:spPr bwMode="auto">
              <a:xfrm>
                <a:off x="6779419" y="3617119"/>
                <a:ext cx="0" cy="1013222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7" name="Line 8"/>
              <p:cNvSpPr>
                <a:spLocks noChangeShapeType="1"/>
              </p:cNvSpPr>
              <p:nvPr/>
            </p:nvSpPr>
            <p:spPr bwMode="auto">
              <a:xfrm>
                <a:off x="7103269" y="3293269"/>
                <a:ext cx="0" cy="1013222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8" name="Line 9"/>
              <p:cNvSpPr>
                <a:spLocks noChangeShapeType="1"/>
              </p:cNvSpPr>
              <p:nvPr/>
            </p:nvSpPr>
            <p:spPr bwMode="auto">
              <a:xfrm flipH="1">
                <a:off x="4528969" y="3257108"/>
                <a:ext cx="323850" cy="32385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0" name="Line 11"/>
              <p:cNvSpPr>
                <a:spLocks noChangeShapeType="1"/>
              </p:cNvSpPr>
              <p:nvPr/>
            </p:nvSpPr>
            <p:spPr bwMode="auto">
              <a:xfrm>
                <a:off x="4835129" y="3293269"/>
                <a:ext cx="2268140" cy="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1" name="Line 12"/>
              <p:cNvSpPr>
                <a:spLocks noChangeShapeType="1"/>
              </p:cNvSpPr>
              <p:nvPr/>
            </p:nvSpPr>
            <p:spPr bwMode="auto">
              <a:xfrm flipH="1">
                <a:off x="4511279" y="4306491"/>
                <a:ext cx="323850" cy="32385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2" name="Line 13"/>
              <p:cNvSpPr>
                <a:spLocks noChangeShapeType="1"/>
              </p:cNvSpPr>
              <p:nvPr/>
            </p:nvSpPr>
            <p:spPr bwMode="auto">
              <a:xfrm>
                <a:off x="4835129" y="3293269"/>
                <a:ext cx="0" cy="1013222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3" name="Line 14"/>
              <p:cNvSpPr>
                <a:spLocks noChangeShapeType="1"/>
              </p:cNvSpPr>
              <p:nvPr/>
            </p:nvSpPr>
            <p:spPr bwMode="auto">
              <a:xfrm>
                <a:off x="4835129" y="4306491"/>
                <a:ext cx="2268140" cy="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4" name="Line 15"/>
              <p:cNvSpPr>
                <a:spLocks noChangeShapeType="1"/>
              </p:cNvSpPr>
              <p:nvPr/>
            </p:nvSpPr>
            <p:spPr bwMode="auto">
              <a:xfrm flipH="1">
                <a:off x="6779419" y="4306491"/>
                <a:ext cx="323850" cy="32385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5" name="Line 16"/>
              <p:cNvSpPr>
                <a:spLocks noChangeShapeType="1"/>
              </p:cNvSpPr>
              <p:nvPr/>
            </p:nvSpPr>
            <p:spPr bwMode="auto">
              <a:xfrm>
                <a:off x="4511279" y="3617119"/>
                <a:ext cx="0" cy="1013222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</p:grpSp>
      </p:grpSp>
      <p:sp>
        <p:nvSpPr>
          <p:cNvPr id="23" name="圆角矩形 7"/>
          <p:cNvSpPr/>
          <p:nvPr/>
        </p:nvSpPr>
        <p:spPr>
          <a:xfrm>
            <a:off x="3563888" y="420555"/>
            <a:ext cx="1415612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7"/>
          <p:cNvSpPr/>
          <p:nvPr/>
        </p:nvSpPr>
        <p:spPr>
          <a:xfrm>
            <a:off x="7033216" y="445238"/>
            <a:ext cx="1421936" cy="413349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7"/>
          <p:cNvSpPr/>
          <p:nvPr/>
        </p:nvSpPr>
        <p:spPr>
          <a:xfrm>
            <a:off x="5321500" y="436624"/>
            <a:ext cx="1401040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 bwMode="auto">
          <a:xfrm>
            <a:off x="3208034" y="1293609"/>
            <a:ext cx="351450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39" y="1423652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8" name="组合 27"/>
          <p:cNvGrpSpPr/>
          <p:nvPr/>
        </p:nvGrpSpPr>
        <p:grpSpPr>
          <a:xfrm>
            <a:off x="5352045" y="1537638"/>
            <a:ext cx="2291843" cy="558536"/>
            <a:chOff x="3533050" y="3593553"/>
            <a:chExt cx="2291843" cy="1227401"/>
          </a:xfrm>
          <a:noFill/>
        </p:grpSpPr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3533050" y="3593553"/>
              <a:ext cx="2268141" cy="1227401"/>
            </a:xfrm>
            <a:prstGeom prst="cloudCallout">
              <a:avLst>
                <a:gd name="adj1" fmla="val 69904"/>
                <a:gd name="adj2" fmla="val -637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617101" y="3701393"/>
              <a:ext cx="2207792" cy="87925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也就是棱长总和。</a:t>
              </a:r>
            </a:p>
          </p:txBody>
        </p:sp>
      </p:grp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5674" y="2006999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1926524" y="1961707"/>
            <a:ext cx="3052975" cy="903682"/>
          </a:xfrm>
          <a:prstGeom prst="wedgeRoundRectCallout">
            <a:avLst>
              <a:gd name="adj1" fmla="val -70873"/>
              <a:gd name="adj2" fmla="val -2038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根据：长方体棱长总和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91680" y="2894239"/>
            <a:ext cx="45953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20+15+10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=45×4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（厘米）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答：至少需要铁丝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23" grpId="0" animBg="1"/>
      <p:bldP spid="24" grpId="0" animBg="1"/>
      <p:bldP spid="25" grpId="0" animBg="1"/>
      <p:bldP spid="32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60337" y="337339"/>
            <a:ext cx="833237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一个长方体棱长之和是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厘米，高是多少厘米？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16016" y="2859782"/>
            <a:ext cx="2600917" cy="1350439"/>
            <a:chOff x="4716016" y="3320317"/>
            <a:chExt cx="2600917" cy="1350439"/>
          </a:xfrm>
        </p:grpSpPr>
        <p:sp>
          <p:nvSpPr>
            <p:cNvPr id="30726" name="Line 7"/>
            <p:cNvSpPr>
              <a:spLocks noChangeShapeType="1"/>
            </p:cNvSpPr>
            <p:nvPr/>
          </p:nvSpPr>
          <p:spPr bwMode="auto">
            <a:xfrm>
              <a:off x="7027457" y="3621373"/>
              <a:ext cx="0" cy="1013222"/>
            </a:xfrm>
            <a:prstGeom prst="line">
              <a:avLst/>
            </a:prstGeom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716016" y="3320317"/>
              <a:ext cx="2600917" cy="1350439"/>
              <a:chOff x="4502352" y="3279902"/>
              <a:chExt cx="2600917" cy="1350439"/>
            </a:xfrm>
          </p:grpSpPr>
          <p:sp>
            <p:nvSpPr>
              <p:cNvPr id="30724" name="Line 4"/>
              <p:cNvSpPr>
                <a:spLocks noChangeShapeType="1"/>
              </p:cNvSpPr>
              <p:nvPr/>
            </p:nvSpPr>
            <p:spPr bwMode="auto">
              <a:xfrm flipH="1">
                <a:off x="6779419" y="3293269"/>
                <a:ext cx="323850" cy="32385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5" name="Line 6"/>
              <p:cNvSpPr>
                <a:spLocks noChangeShapeType="1"/>
              </p:cNvSpPr>
              <p:nvPr/>
            </p:nvSpPr>
            <p:spPr bwMode="auto">
              <a:xfrm>
                <a:off x="4511279" y="3617119"/>
                <a:ext cx="2268140" cy="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7" name="Line 8"/>
              <p:cNvSpPr>
                <a:spLocks noChangeShapeType="1"/>
              </p:cNvSpPr>
              <p:nvPr/>
            </p:nvSpPr>
            <p:spPr bwMode="auto">
              <a:xfrm>
                <a:off x="7103269" y="3293269"/>
                <a:ext cx="0" cy="1013222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8" name="Line 9"/>
              <p:cNvSpPr>
                <a:spLocks noChangeShapeType="1"/>
              </p:cNvSpPr>
              <p:nvPr/>
            </p:nvSpPr>
            <p:spPr bwMode="auto">
              <a:xfrm flipH="1">
                <a:off x="4502352" y="3279902"/>
                <a:ext cx="323850" cy="32385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29" name="Line 10"/>
              <p:cNvSpPr>
                <a:spLocks noChangeShapeType="1"/>
              </p:cNvSpPr>
              <p:nvPr/>
            </p:nvSpPr>
            <p:spPr bwMode="auto">
              <a:xfrm>
                <a:off x="4511279" y="4630341"/>
                <a:ext cx="2268140" cy="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0" name="Line 11"/>
              <p:cNvSpPr>
                <a:spLocks noChangeShapeType="1"/>
              </p:cNvSpPr>
              <p:nvPr/>
            </p:nvSpPr>
            <p:spPr bwMode="auto">
              <a:xfrm>
                <a:off x="4835129" y="3293269"/>
                <a:ext cx="2268140" cy="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1" name="Line 12"/>
              <p:cNvSpPr>
                <a:spLocks noChangeShapeType="1"/>
              </p:cNvSpPr>
              <p:nvPr/>
            </p:nvSpPr>
            <p:spPr bwMode="auto">
              <a:xfrm flipH="1">
                <a:off x="4511279" y="4306491"/>
                <a:ext cx="323850" cy="32385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2" name="Line 13"/>
              <p:cNvSpPr>
                <a:spLocks noChangeShapeType="1"/>
              </p:cNvSpPr>
              <p:nvPr/>
            </p:nvSpPr>
            <p:spPr bwMode="auto">
              <a:xfrm>
                <a:off x="4835129" y="3293269"/>
                <a:ext cx="0" cy="1013222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3" name="Line 14"/>
              <p:cNvSpPr>
                <a:spLocks noChangeShapeType="1"/>
              </p:cNvSpPr>
              <p:nvPr/>
            </p:nvSpPr>
            <p:spPr bwMode="auto">
              <a:xfrm>
                <a:off x="4835129" y="4306491"/>
                <a:ext cx="2268140" cy="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4" name="Line 15"/>
              <p:cNvSpPr>
                <a:spLocks noChangeShapeType="1"/>
              </p:cNvSpPr>
              <p:nvPr/>
            </p:nvSpPr>
            <p:spPr bwMode="auto">
              <a:xfrm flipH="1">
                <a:off x="6779419" y="4306491"/>
                <a:ext cx="323850" cy="323850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0735" name="Line 16"/>
              <p:cNvSpPr>
                <a:spLocks noChangeShapeType="1"/>
              </p:cNvSpPr>
              <p:nvPr/>
            </p:nvSpPr>
            <p:spPr bwMode="auto">
              <a:xfrm>
                <a:off x="4511279" y="3617119"/>
                <a:ext cx="0" cy="1013222"/>
              </a:xfrm>
              <a:prstGeom prst="line">
                <a:avLst/>
              </a:prstGeom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</p:grpSp>
      </p:grpSp>
      <p:sp>
        <p:nvSpPr>
          <p:cNvPr id="21" name="圆角矩形 7"/>
          <p:cNvSpPr/>
          <p:nvPr/>
        </p:nvSpPr>
        <p:spPr>
          <a:xfrm>
            <a:off x="3062141" y="479948"/>
            <a:ext cx="3238051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7"/>
          <p:cNvSpPr/>
          <p:nvPr/>
        </p:nvSpPr>
        <p:spPr>
          <a:xfrm>
            <a:off x="467544" y="915566"/>
            <a:ext cx="1800200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7"/>
          <p:cNvSpPr/>
          <p:nvPr/>
        </p:nvSpPr>
        <p:spPr>
          <a:xfrm>
            <a:off x="6732240" y="447558"/>
            <a:ext cx="1800200" cy="396000"/>
          </a:xfrm>
          <a:prstGeom prst="roundRect">
            <a:avLst/>
          </a:prstGeom>
          <a:solidFill>
            <a:srgbClr val="FFC000">
              <a:alpha val="31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 bwMode="auto">
          <a:xfrm>
            <a:off x="2699792" y="1347614"/>
            <a:ext cx="246963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8838" y="1687079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AutoShape 27"/>
          <p:cNvSpPr>
            <a:spLocks noChangeArrowheads="1"/>
          </p:cNvSpPr>
          <p:nvPr/>
        </p:nvSpPr>
        <p:spPr bwMode="auto">
          <a:xfrm>
            <a:off x="2216035" y="1635646"/>
            <a:ext cx="5273568" cy="1048535"/>
          </a:xfrm>
          <a:prstGeom prst="wedgeRoundRectCallout">
            <a:avLst>
              <a:gd name="adj1" fmla="val -70873"/>
              <a:gd name="adj2" fmla="val -2038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根据：长方体棱长总和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高）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可知：棱长总和平均分成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份（除法）就是长宽高的和，然后去掉（减法）长和宽就是高。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66374" y="2825724"/>
            <a:ext cx="2853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36÷4-4-3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=9-4-3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答：高是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21" grpId="0" animBg="1"/>
      <p:bldP spid="22" grpId="0" animBg="1"/>
      <p:bldP spid="23" grpId="0" animBg="1"/>
      <p:bldP spid="27" grpId="0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65990" y="3116542"/>
            <a:ext cx="2635721" cy="992174"/>
            <a:chOff x="3995936" y="127820"/>
            <a:chExt cx="2635721" cy="992174"/>
          </a:xfrm>
          <a:noFill/>
        </p:grpSpPr>
        <p:sp>
          <p:nvSpPr>
            <p:cNvPr id="24" name="AutoShape 27"/>
            <p:cNvSpPr>
              <a:spLocks noChangeArrowheads="1"/>
            </p:cNvSpPr>
            <p:nvPr/>
          </p:nvSpPr>
          <p:spPr bwMode="auto">
            <a:xfrm>
              <a:off x="3995936" y="127820"/>
              <a:ext cx="2635721" cy="992174"/>
            </a:xfrm>
            <a:prstGeom prst="cloudCallout">
              <a:avLst>
                <a:gd name="adj1" fmla="val 69904"/>
                <a:gd name="adj2" fmla="val -637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325853" y="230155"/>
              <a:ext cx="2219673" cy="70788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长宽高都相等，所以是正方形。</a:t>
              </a:r>
            </a:p>
          </p:txBody>
        </p:sp>
      </p:grp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7544" y="267494"/>
            <a:ext cx="8406688" cy="136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kumimoji="0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这个粉笔盒是什么形状的</a:t>
            </a:r>
            <a:r>
              <a:rPr kumimoji="0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  </a:t>
            </a:r>
            <a:r>
              <a:rPr kumimoji="0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它的棱长总和是多少</a:t>
            </a:r>
            <a:r>
              <a:rPr kumimoji="0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  </a:t>
            </a:r>
            <a:r>
              <a:rPr kumimoji="0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有几个面完全相同</a:t>
            </a:r>
            <a:r>
              <a:rPr kumimoji="0"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467544" y="1635646"/>
            <a:ext cx="4461308" cy="282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kumimoji="0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10×12=120</a:t>
            </a:r>
            <a:r>
              <a:rPr kumimoji="0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0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kumimoji="0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kumimoji="0"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FontTx/>
              <a:buNone/>
            </a:pPr>
            <a:r>
              <a:rPr kumimoji="0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答：这个粉笔盒是正方体，它的棱长总和是 </a:t>
            </a:r>
            <a:r>
              <a:rPr kumimoji="0"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 cm</a:t>
            </a:r>
            <a:r>
              <a:rPr kumimoji="0"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，有六个面完全相同。</a:t>
            </a:r>
          </a:p>
        </p:txBody>
      </p:sp>
      <p:grpSp>
        <p:nvGrpSpPr>
          <p:cNvPr id="15364" name="Group 4"/>
          <p:cNvGrpSpPr/>
          <p:nvPr/>
        </p:nvGrpSpPr>
        <p:grpSpPr bwMode="auto">
          <a:xfrm>
            <a:off x="5580112" y="915566"/>
            <a:ext cx="2753916" cy="1660680"/>
            <a:chOff x="611" y="1797"/>
            <a:chExt cx="2184" cy="1412"/>
          </a:xfrm>
        </p:grpSpPr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 rot="17396889">
              <a:off x="2225" y="2721"/>
              <a:ext cx="576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zh-CN" sz="2025" b="1">
                  <a:ea typeface="楷体_GB2312" pitchFamily="49" charset="-122"/>
                </a:rPr>
                <a:t>10 cm</a:t>
              </a:r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 rot="16200000">
              <a:off x="2368" y="2110"/>
              <a:ext cx="576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zh-CN" sz="2025" b="1">
                  <a:ea typeface="楷体_GB2312" pitchFamily="49" charset="-122"/>
                </a:rPr>
                <a:t>10 cm</a:t>
              </a:r>
            </a:p>
          </p:txBody>
        </p:sp>
        <p:sp>
          <p:nvSpPr>
            <p:cNvPr id="15367" name="Rectangle 7"/>
            <p:cNvSpPr>
              <a:spLocks noChangeArrowheads="1"/>
            </p:cNvSpPr>
            <p:nvPr/>
          </p:nvSpPr>
          <p:spPr bwMode="auto">
            <a:xfrm>
              <a:off x="1667" y="2931"/>
              <a:ext cx="579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zh-CN" sz="2025" b="1">
                  <a:ea typeface="楷体_GB2312" pitchFamily="49" charset="-122"/>
                </a:rPr>
                <a:t>10 cm</a:t>
              </a:r>
            </a:p>
          </p:txBody>
        </p:sp>
        <p:pic>
          <p:nvPicPr>
            <p:cNvPr id="15368" name="Picture 8" descr="p-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" y="1797"/>
              <a:ext cx="1951" cy="1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391" y="3191284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4665990" y="3130929"/>
            <a:ext cx="2635721" cy="992174"/>
            <a:chOff x="3554707" y="3499869"/>
            <a:chExt cx="2268141" cy="1060942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3554707" y="3499869"/>
              <a:ext cx="2268141" cy="1060942"/>
            </a:xfrm>
            <a:prstGeom prst="cloudCallout">
              <a:avLst>
                <a:gd name="adj1" fmla="val 69904"/>
                <a:gd name="adj2" fmla="val -637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842877" y="3634721"/>
              <a:ext cx="1944544" cy="7569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正方体棱长总和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棱长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×12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06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3783113" y="771550"/>
            <a:ext cx="4965351" cy="2767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长方体的左面的面积是多少平方厘米？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Tx/>
              <a:buNone/>
            </a:pP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Tx/>
              <a:buNone/>
            </a:pP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哪个面的面积是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平方厘米？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71600" y="1627125"/>
            <a:ext cx="2814637" cy="1448681"/>
            <a:chOff x="1271588" y="2021681"/>
            <a:chExt cx="2814637" cy="1448681"/>
          </a:xfrm>
        </p:grpSpPr>
        <p:grpSp>
          <p:nvGrpSpPr>
            <p:cNvPr id="5" name="组合 4"/>
            <p:cNvGrpSpPr/>
            <p:nvPr/>
          </p:nvGrpSpPr>
          <p:grpSpPr>
            <a:xfrm>
              <a:off x="1271588" y="2021681"/>
              <a:ext cx="2814637" cy="1448681"/>
              <a:chOff x="1271588" y="2021681"/>
              <a:chExt cx="2814637" cy="1448681"/>
            </a:xfrm>
          </p:grpSpPr>
          <p:sp>
            <p:nvSpPr>
              <p:cNvPr id="21506" name="Rectangle 5"/>
              <p:cNvSpPr>
                <a:spLocks noChangeArrowheads="1"/>
              </p:cNvSpPr>
              <p:nvPr/>
            </p:nvSpPr>
            <p:spPr bwMode="auto">
              <a:xfrm>
                <a:off x="1271588" y="3070312"/>
                <a:ext cx="14859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7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1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厘米</a:t>
                </a:r>
              </a:p>
            </p:txBody>
          </p:sp>
          <p:sp>
            <p:nvSpPr>
              <p:cNvPr id="21508" name="Line 7"/>
              <p:cNvSpPr>
                <a:spLocks noChangeShapeType="1"/>
              </p:cNvSpPr>
              <p:nvPr/>
            </p:nvSpPr>
            <p:spPr bwMode="auto">
              <a:xfrm>
                <a:off x="1292962" y="3127617"/>
                <a:ext cx="1371600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1511" name="Rectangle 10"/>
              <p:cNvSpPr>
                <a:spLocks noChangeArrowheads="1"/>
              </p:cNvSpPr>
              <p:nvPr/>
            </p:nvSpPr>
            <p:spPr bwMode="auto">
              <a:xfrm rot="19800000">
                <a:off x="2600325" y="2603897"/>
                <a:ext cx="14859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7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1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厘米</a:t>
                </a:r>
              </a:p>
            </p:txBody>
          </p:sp>
          <p:sp>
            <p:nvSpPr>
              <p:cNvPr id="21512" name="Rectangle 11"/>
              <p:cNvSpPr>
                <a:spLocks noChangeArrowheads="1"/>
              </p:cNvSpPr>
              <p:nvPr/>
            </p:nvSpPr>
            <p:spPr bwMode="auto">
              <a:xfrm>
                <a:off x="1785938" y="2307431"/>
                <a:ext cx="14859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7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1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厘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1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米</a:t>
                </a:r>
              </a:p>
            </p:txBody>
          </p:sp>
          <p:sp>
            <p:nvSpPr>
              <p:cNvPr id="21509" name="Line 8"/>
              <p:cNvSpPr>
                <a:spLocks noChangeShapeType="1"/>
              </p:cNvSpPr>
              <p:nvPr/>
            </p:nvSpPr>
            <p:spPr bwMode="auto">
              <a:xfrm flipV="1">
                <a:off x="2700338" y="2021681"/>
                <a:ext cx="0" cy="1085850"/>
              </a:xfrm>
              <a:prstGeom prst="line">
                <a:avLst/>
              </a:prstGeom>
              <a:ln w="3810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1510" name="Line 9"/>
            <p:cNvSpPr>
              <a:spLocks noChangeShapeType="1"/>
            </p:cNvSpPr>
            <p:nvPr/>
          </p:nvSpPr>
          <p:spPr bwMode="auto">
            <a:xfrm flipV="1">
              <a:off x="2700338" y="2307431"/>
              <a:ext cx="800100" cy="800100"/>
            </a:xfrm>
            <a:prstGeom prst="line">
              <a:avLst/>
            </a:prstGeom>
            <a:ln w="38100"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zh-CN" altLang="en-US" sz="105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Line 9"/>
          <p:cNvSpPr>
            <a:spLocks noChangeShapeType="1"/>
          </p:cNvSpPr>
          <p:nvPr/>
        </p:nvSpPr>
        <p:spPr bwMode="auto">
          <a:xfrm flipV="1">
            <a:off x="2387224" y="843558"/>
            <a:ext cx="800100" cy="800100"/>
          </a:xfrm>
          <a:prstGeom prst="line">
            <a:avLst/>
          </a:prstGeom>
          <a:ln w="38100"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V="1">
            <a:off x="3187324" y="843558"/>
            <a:ext cx="0" cy="1085850"/>
          </a:xfrm>
          <a:prstGeom prst="line">
            <a:avLst/>
          </a:prstGeom>
          <a:ln w="38100"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39952" y="1563638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4×6=24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答：长方体左面的面积是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95053" y="3219822"/>
            <a:ext cx="3949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36=6×6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所以上、下面的面积是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平方厘米。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1309" y="3219822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AutoShape 27"/>
          <p:cNvSpPr>
            <a:spLocks noChangeArrowheads="1"/>
          </p:cNvSpPr>
          <p:nvPr/>
        </p:nvSpPr>
        <p:spPr bwMode="auto">
          <a:xfrm>
            <a:off x="1783295" y="3279710"/>
            <a:ext cx="2356657" cy="876216"/>
          </a:xfrm>
          <a:prstGeom prst="wedgeRoundRectCallout">
            <a:avLst>
              <a:gd name="adj1" fmla="val -77072"/>
              <a:gd name="adj2" fmla="val -12026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左面和右面面积一样。</a:t>
            </a:r>
          </a:p>
        </p:txBody>
      </p:sp>
      <p:sp>
        <p:nvSpPr>
          <p:cNvPr id="22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13" grpId="0" animBg="1"/>
      <p:bldP spid="14" grpId="0" animBg="1"/>
      <p:bldP spid="3" grpId="0"/>
      <p:bldP spid="4" grpId="0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403648" y="2067694"/>
            <a:ext cx="5499127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特殊的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长方体。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403648" y="2715766"/>
            <a:ext cx="65291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相交于同一顶点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的三条棱的长度分别叫做长方体的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长、宽、高。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4" y="492072"/>
            <a:ext cx="366859" cy="456338"/>
          </a:xfrm>
          <a:prstGeom prst="rect">
            <a:avLst/>
          </a:prstGeom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275043" y="2768610"/>
            <a:ext cx="56012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长方体棱长总和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)×4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475656" y="2177157"/>
            <a:ext cx="48221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棱长总和＝棱长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277281" y="3345299"/>
            <a:ext cx="50139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长方体棱长总和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÷4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68481ED-92CB-4140-9A3B-CC4C9E32E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4" y="492072"/>
            <a:ext cx="366859" cy="456338"/>
          </a:xfrm>
          <a:prstGeom prst="rect">
            <a:avLst/>
          </a:prstGeom>
        </p:spPr>
      </p:pic>
      <p:sp>
        <p:nvSpPr>
          <p:cNvPr id="11" name="文本框 14">
            <a:extLst>
              <a:ext uri="{FF2B5EF4-FFF2-40B4-BE49-F238E27FC236}">
                <a16:creationId xmlns:a16="http://schemas.microsoft.com/office/drawing/2014/main" id="{92B4619E-4607-4AE8-99C7-6E70AFE1E87B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01" y="483518"/>
            <a:ext cx="366859" cy="456338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B9E6497-9CEF-4BEE-A619-44A3C44967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57CC9C4B-A203-4E21-9DFF-8B47A364D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/>
          <p:nvPr/>
        </p:nvGrpSpPr>
        <p:grpSpPr bwMode="auto">
          <a:xfrm>
            <a:off x="4067944" y="915566"/>
            <a:ext cx="1200150" cy="2228850"/>
            <a:chOff x="0" y="0"/>
            <a:chExt cx="1008" cy="1872"/>
          </a:xfrm>
        </p:grpSpPr>
        <p:grpSp>
          <p:nvGrpSpPr>
            <p:cNvPr id="20503" name="Group 3"/>
            <p:cNvGrpSpPr/>
            <p:nvPr/>
          </p:nvGrpSpPr>
          <p:grpSpPr bwMode="auto">
            <a:xfrm>
              <a:off x="0" y="0"/>
              <a:ext cx="1008" cy="1824"/>
              <a:chOff x="0" y="0"/>
              <a:chExt cx="1008" cy="1824"/>
            </a:xfrm>
          </p:grpSpPr>
          <p:sp>
            <p:nvSpPr>
              <p:cNvPr id="2" name="AutoShap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8" cy="1824"/>
              </a:xfrm>
              <a:prstGeom prst="cube">
                <a:avLst>
                  <a:gd name="adj" fmla="val 25000"/>
                </a:avLst>
              </a:prstGeom>
              <a:noFill/>
              <a:ln w="9525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/>
              </a:p>
            </p:txBody>
          </p:sp>
          <p:grpSp>
            <p:nvGrpSpPr>
              <p:cNvPr id="3" name="Group 5"/>
              <p:cNvGrpSpPr/>
              <p:nvPr/>
            </p:nvGrpSpPr>
            <p:grpSpPr bwMode="auto">
              <a:xfrm>
                <a:off x="0" y="48"/>
                <a:ext cx="1008" cy="1776"/>
                <a:chOff x="0" y="0"/>
                <a:chExt cx="1008" cy="1776"/>
              </a:xfrm>
            </p:grpSpPr>
            <p:sp>
              <p:nvSpPr>
                <p:cNvPr id="4" name="Line 6"/>
                <p:cNvSpPr>
                  <a:spLocks noChangeShapeType="1"/>
                </p:cNvSpPr>
                <p:nvPr/>
              </p:nvSpPr>
              <p:spPr bwMode="auto">
                <a:xfrm>
                  <a:off x="768" y="192"/>
                  <a:ext cx="0" cy="1584"/>
                </a:xfrm>
                <a:prstGeom prst="line">
                  <a:avLst/>
                </a:prstGeom>
                <a:noFill/>
                <a:ln w="50800">
                  <a:solidFill>
                    <a:srgbClr val="FF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 sz="1050"/>
                </a:p>
              </p:txBody>
            </p:sp>
            <p:sp>
              <p:nvSpPr>
                <p:cNvPr id="5" name="Line 7"/>
                <p:cNvSpPr>
                  <a:spLocks noChangeShapeType="1"/>
                </p:cNvSpPr>
                <p:nvPr/>
              </p:nvSpPr>
              <p:spPr bwMode="auto">
                <a:xfrm>
                  <a:off x="0" y="1776"/>
                  <a:ext cx="768" cy="0"/>
                </a:xfrm>
                <a:prstGeom prst="line">
                  <a:avLst/>
                </a:prstGeom>
                <a:noFill/>
                <a:ln w="50800">
                  <a:solidFill>
                    <a:srgbClr val="0000FF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 sz="1050"/>
                </a:p>
              </p:txBody>
            </p:sp>
            <p:sp>
              <p:nvSpPr>
                <p:cNvPr id="6" name="Line 8"/>
                <p:cNvSpPr>
                  <a:spLocks noChangeShapeType="1"/>
                </p:cNvSpPr>
                <p:nvPr/>
              </p:nvSpPr>
              <p:spPr bwMode="auto">
                <a:xfrm>
                  <a:off x="240" y="0"/>
                  <a:ext cx="0" cy="158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 sz="1050"/>
                </a:p>
              </p:txBody>
            </p:sp>
            <p:sp>
              <p:nvSpPr>
                <p:cNvPr id="7" name="Line 9"/>
                <p:cNvSpPr>
                  <a:spLocks noChangeShapeType="1"/>
                </p:cNvSpPr>
                <p:nvPr/>
              </p:nvSpPr>
              <p:spPr bwMode="auto">
                <a:xfrm>
                  <a:off x="240" y="1536"/>
                  <a:ext cx="768" cy="0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 sz="1050"/>
                </a:p>
              </p:txBody>
            </p:sp>
            <p:sp>
              <p:nvSpPr>
                <p:cNvPr id="20511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768" y="1536"/>
                  <a:ext cx="240" cy="240"/>
                </a:xfrm>
                <a:prstGeom prst="line">
                  <a:avLst/>
                </a:prstGeom>
                <a:noFill/>
                <a:ln w="50800">
                  <a:solidFill>
                    <a:srgbClr val="00CC66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 sz="1050"/>
                </a:p>
              </p:txBody>
            </p:sp>
            <p:sp>
              <p:nvSpPr>
                <p:cNvPr id="8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0" y="1536"/>
                  <a:ext cx="24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 sz="1050"/>
                </a:p>
              </p:txBody>
            </p:sp>
          </p:grpSp>
        </p:grp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720" y="1776"/>
              <a:ext cx="96" cy="9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grpSp>
        <p:nvGrpSpPr>
          <p:cNvPr id="20483" name="Group 13"/>
          <p:cNvGrpSpPr/>
          <p:nvPr/>
        </p:nvGrpSpPr>
        <p:grpSpPr bwMode="auto">
          <a:xfrm>
            <a:off x="827584" y="1279366"/>
            <a:ext cx="2921794" cy="1485900"/>
            <a:chOff x="0" y="0"/>
            <a:chExt cx="2454" cy="1248"/>
          </a:xfrm>
        </p:grpSpPr>
        <p:grpSp>
          <p:nvGrpSpPr>
            <p:cNvPr id="20493" name="Group 14"/>
            <p:cNvGrpSpPr/>
            <p:nvPr/>
          </p:nvGrpSpPr>
          <p:grpSpPr bwMode="auto">
            <a:xfrm>
              <a:off x="0" y="0"/>
              <a:ext cx="2454" cy="1203"/>
              <a:chOff x="0" y="0"/>
              <a:chExt cx="2454" cy="1203"/>
            </a:xfrm>
          </p:grpSpPr>
          <p:sp>
            <p:nvSpPr>
              <p:cNvPr id="20495" name="AutoShape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54" cy="1203"/>
              </a:xfrm>
              <a:prstGeom prst="cube">
                <a:avLst>
                  <a:gd name="adj" fmla="val 25000"/>
                </a:avLst>
              </a:prstGeom>
              <a:noFill/>
              <a:ln w="9525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/>
              </a:p>
            </p:txBody>
          </p:sp>
          <p:grpSp>
            <p:nvGrpSpPr>
              <p:cNvPr id="20496" name="Group 16"/>
              <p:cNvGrpSpPr/>
              <p:nvPr/>
            </p:nvGrpSpPr>
            <p:grpSpPr bwMode="auto">
              <a:xfrm>
                <a:off x="48" y="48"/>
                <a:ext cx="2352" cy="1128"/>
                <a:chOff x="0" y="0"/>
                <a:chExt cx="2352" cy="1128"/>
              </a:xfrm>
            </p:grpSpPr>
            <p:sp>
              <p:nvSpPr>
                <p:cNvPr id="20500" name="Line 17"/>
                <p:cNvSpPr>
                  <a:spLocks noChangeShapeType="1"/>
                </p:cNvSpPr>
                <p:nvPr/>
              </p:nvSpPr>
              <p:spPr bwMode="auto">
                <a:xfrm>
                  <a:off x="240" y="864"/>
                  <a:ext cx="211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/>
                </a:p>
              </p:txBody>
            </p:sp>
            <p:sp>
              <p:nvSpPr>
                <p:cNvPr id="20501" name="Line 18"/>
                <p:cNvSpPr>
                  <a:spLocks noChangeShapeType="1"/>
                </p:cNvSpPr>
                <p:nvPr/>
              </p:nvSpPr>
              <p:spPr bwMode="auto">
                <a:xfrm>
                  <a:off x="240" y="0"/>
                  <a:ext cx="0" cy="891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/>
                </a:p>
              </p:txBody>
            </p:sp>
            <p:sp>
              <p:nvSpPr>
                <p:cNvPr id="20502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0" y="816"/>
                  <a:ext cx="291" cy="312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sz="1050"/>
                </a:p>
              </p:txBody>
            </p:sp>
          </p:grpSp>
          <p:sp>
            <p:nvSpPr>
              <p:cNvPr id="20497" name="Line 20"/>
              <p:cNvSpPr>
                <a:spLocks noChangeShapeType="1"/>
              </p:cNvSpPr>
              <p:nvPr/>
            </p:nvSpPr>
            <p:spPr bwMode="auto">
              <a:xfrm>
                <a:off x="0" y="1200"/>
                <a:ext cx="2163" cy="0"/>
              </a:xfrm>
              <a:prstGeom prst="line">
                <a:avLst/>
              </a:prstGeom>
              <a:noFill/>
              <a:ln w="539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0498" name="Line 21"/>
              <p:cNvSpPr>
                <a:spLocks noChangeShapeType="1"/>
              </p:cNvSpPr>
              <p:nvPr/>
            </p:nvSpPr>
            <p:spPr bwMode="auto">
              <a:xfrm>
                <a:off x="2163" y="312"/>
                <a:ext cx="0" cy="891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  <p:sp>
            <p:nvSpPr>
              <p:cNvPr id="20499" name="Line 22"/>
              <p:cNvSpPr>
                <a:spLocks noChangeShapeType="1"/>
              </p:cNvSpPr>
              <p:nvPr/>
            </p:nvSpPr>
            <p:spPr bwMode="auto">
              <a:xfrm flipV="1">
                <a:off x="2163" y="891"/>
                <a:ext cx="291" cy="312"/>
              </a:xfrm>
              <a:prstGeom prst="line">
                <a:avLst/>
              </a:prstGeom>
              <a:noFill/>
              <a:ln w="50800">
                <a:solidFill>
                  <a:srgbClr val="00CC6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1050"/>
              </a:p>
            </p:txBody>
          </p:sp>
        </p:grpSp>
        <p:sp>
          <p:nvSpPr>
            <p:cNvPr id="20494" name="Oval 23"/>
            <p:cNvSpPr>
              <a:spLocks noChangeArrowheads="1"/>
            </p:cNvSpPr>
            <p:nvPr/>
          </p:nvSpPr>
          <p:spPr bwMode="auto">
            <a:xfrm>
              <a:off x="2128" y="1159"/>
              <a:ext cx="83" cy="89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1913434" y="2161768"/>
            <a:ext cx="6858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3399334" y="2233776"/>
            <a:ext cx="7429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20506" name="Text Box 26"/>
          <p:cNvSpPr txBox="1">
            <a:spLocks noChangeArrowheads="1"/>
          </p:cNvSpPr>
          <p:nvPr/>
        </p:nvSpPr>
        <p:spPr bwMode="auto">
          <a:xfrm>
            <a:off x="2865562" y="1850866"/>
            <a:ext cx="6286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0508" name="Text Box 28"/>
          <p:cNvSpPr txBox="1">
            <a:spLocks noChangeArrowheads="1"/>
          </p:cNvSpPr>
          <p:nvPr/>
        </p:nvSpPr>
        <p:spPr bwMode="auto">
          <a:xfrm>
            <a:off x="4296544" y="2915816"/>
            <a:ext cx="6858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039494" y="2687216"/>
            <a:ext cx="57099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4467994" y="1715666"/>
            <a:ext cx="511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0491" name="Text Box 31"/>
          <p:cNvSpPr txBox="1">
            <a:spLocks noChangeArrowheads="1"/>
          </p:cNvSpPr>
          <p:nvPr/>
        </p:nvSpPr>
        <p:spPr bwMode="auto">
          <a:xfrm>
            <a:off x="2488601" y="304770"/>
            <a:ext cx="5029244" cy="523220"/>
          </a:xfrm>
          <a:prstGeom prst="rec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相交于同一顶点的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条棱的名称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859782"/>
            <a:ext cx="1276276" cy="151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组合 4"/>
          <p:cNvGrpSpPr/>
          <p:nvPr/>
        </p:nvGrpSpPr>
        <p:grpSpPr bwMode="auto">
          <a:xfrm>
            <a:off x="5508105" y="1167348"/>
            <a:ext cx="3456384" cy="2052474"/>
            <a:chOff x="2918290" y="1104380"/>
            <a:chExt cx="2496935" cy="906413"/>
          </a:xfrm>
          <a:noFill/>
        </p:grpSpPr>
        <p:sp>
          <p:nvSpPr>
            <p:cNvPr id="40" name="云形标注 82"/>
            <p:cNvSpPr>
              <a:spLocks noChangeArrowheads="1"/>
            </p:cNvSpPr>
            <p:nvPr/>
          </p:nvSpPr>
          <p:spPr bwMode="auto">
            <a:xfrm>
              <a:off x="2918290" y="1104380"/>
              <a:ext cx="2422311" cy="667083"/>
            </a:xfrm>
            <a:prstGeom prst="cloudCallout">
              <a:avLst>
                <a:gd name="adj1" fmla="val 9959"/>
                <a:gd name="adj2" fmla="val 103371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矩形 4"/>
            <p:cNvSpPr>
              <a:spLocks noChangeArrowheads="1"/>
            </p:cNvSpPr>
            <p:nvPr/>
          </p:nvSpPr>
          <p:spPr bwMode="auto">
            <a:xfrm>
              <a:off x="3015405" y="1167805"/>
              <a:ext cx="2399820" cy="842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chemeClr val="accent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4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相交于同一顶点的三条棱的长度分别叫作长方体的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长、宽、高</a:t>
              </a:r>
              <a:r>
                <a:rPr lang="zh-CN" altLang="en-US" sz="24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3407308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3" name="组合 4"/>
          <p:cNvGrpSpPr/>
          <p:nvPr/>
        </p:nvGrpSpPr>
        <p:grpSpPr bwMode="auto">
          <a:xfrm>
            <a:off x="1864952" y="3498786"/>
            <a:ext cx="3571145" cy="1209398"/>
            <a:chOff x="2366021" y="1091504"/>
            <a:chExt cx="3060942" cy="667375"/>
          </a:xfrm>
          <a:noFill/>
        </p:grpSpPr>
        <p:sp>
          <p:nvSpPr>
            <p:cNvPr id="44" name="云形标注 82"/>
            <p:cNvSpPr>
              <a:spLocks noChangeArrowheads="1"/>
            </p:cNvSpPr>
            <p:nvPr/>
          </p:nvSpPr>
          <p:spPr bwMode="auto">
            <a:xfrm>
              <a:off x="2366021" y="1091504"/>
              <a:ext cx="2965708" cy="667083"/>
            </a:xfrm>
            <a:prstGeom prst="cloudCallout">
              <a:avLst>
                <a:gd name="adj1" fmla="val -65416"/>
                <a:gd name="adj2" fmla="val -10056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矩形 4"/>
            <p:cNvSpPr>
              <a:spLocks noChangeArrowheads="1"/>
            </p:cNvSpPr>
            <p:nvPr/>
          </p:nvSpPr>
          <p:spPr bwMode="auto">
            <a:xfrm>
              <a:off x="2718030" y="1096508"/>
              <a:ext cx="2708933" cy="6623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实际上长方体的长、宽、高的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位置不是固定不变</a:t>
              </a:r>
              <a:r>
                <a:rPr lang="zh-CN" altLang="en-US" sz="2400" b="1" dirty="0">
                  <a:solidFill>
                    <a:schemeClr val="accent4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的。</a:t>
              </a:r>
              <a:endParaRPr lang="zh-CN" altLang="en-US" sz="2400" dirty="0">
                <a:solidFill>
                  <a:schemeClr val="accent4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4" grpId="0" autoUpdateAnimBg="0"/>
      <p:bldP spid="20505" grpId="0" autoUpdateAnimBg="0"/>
      <p:bldP spid="20506" grpId="0" autoUpdateAnimBg="0"/>
      <p:bldP spid="20508" grpId="0" autoUpdateAnimBg="0"/>
      <p:bldP spid="20509" grpId="0" autoUpdateAnimBg="0"/>
      <p:bldP spid="20510" grpId="0" autoUpdateAnimBg="0"/>
      <p:bldP spid="2049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2019722" y="1443444"/>
            <a:ext cx="4057650" cy="23431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2591222" y="1443444"/>
            <a:ext cx="0" cy="17716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2591222" y="3215094"/>
            <a:ext cx="348615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2019722" y="3215094"/>
            <a:ext cx="571500" cy="571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2534072" y="138629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6020222" y="138629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962572" y="195779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5448722" y="195779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1962572" y="372944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2534072" y="315794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6020222" y="315794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7" name="Oval 13"/>
          <p:cNvSpPr>
            <a:spLocks noChangeArrowheads="1"/>
          </p:cNvSpPr>
          <p:nvPr/>
        </p:nvSpPr>
        <p:spPr bwMode="auto">
          <a:xfrm>
            <a:off x="5448722" y="3729444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1962572" y="3729444"/>
            <a:ext cx="114300" cy="1143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2019722" y="3786594"/>
            <a:ext cx="34861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3391322" y="378659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 flipH="1">
            <a:off x="2019722" y="3215094"/>
            <a:ext cx="571500" cy="5715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2305472" y="332939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2019722" y="2072094"/>
            <a:ext cx="0" cy="177165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1619672" y="270074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2648372" y="3215094"/>
            <a:ext cx="348615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6" name="Oval 22"/>
          <p:cNvSpPr>
            <a:spLocks noChangeArrowheads="1"/>
          </p:cNvSpPr>
          <p:nvPr/>
        </p:nvSpPr>
        <p:spPr bwMode="auto">
          <a:xfrm>
            <a:off x="6020222" y="3157944"/>
            <a:ext cx="114300" cy="1143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3962822" y="287219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 flipH="1">
            <a:off x="5505872" y="3215094"/>
            <a:ext cx="571500" cy="5715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6077372" y="1500594"/>
            <a:ext cx="0" cy="177165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5734138" y="3363838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6077372" y="218639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5448722" y="1957794"/>
            <a:ext cx="114300" cy="1143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3" name="Line 29"/>
          <p:cNvSpPr>
            <a:spLocks noChangeShapeType="1"/>
          </p:cNvSpPr>
          <p:nvPr/>
        </p:nvSpPr>
        <p:spPr bwMode="auto">
          <a:xfrm>
            <a:off x="2019722" y="2014944"/>
            <a:ext cx="3486150" cy="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3505622" y="207209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21535" name="Line 31"/>
          <p:cNvSpPr>
            <a:spLocks noChangeShapeType="1"/>
          </p:cNvSpPr>
          <p:nvPr/>
        </p:nvSpPr>
        <p:spPr bwMode="auto">
          <a:xfrm flipH="1">
            <a:off x="5505872" y="1443444"/>
            <a:ext cx="571500" cy="57150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5230082" y="1491630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5505872" y="2014944"/>
            <a:ext cx="0" cy="177165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5162972" y="247214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1539" name="Oval 35"/>
          <p:cNvSpPr>
            <a:spLocks noChangeArrowheads="1"/>
          </p:cNvSpPr>
          <p:nvPr/>
        </p:nvSpPr>
        <p:spPr bwMode="auto">
          <a:xfrm>
            <a:off x="2534072" y="1386294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>
            <a:off x="2591222" y="1410106"/>
            <a:ext cx="3486150" cy="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4134272" y="138629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 flipH="1">
            <a:off x="2019722" y="1443444"/>
            <a:ext cx="571500" cy="57150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1917714" y="134761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>
            <a:off x="2591222" y="1443444"/>
            <a:ext cx="0" cy="177165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2493778" y="2243544"/>
            <a:ext cx="4940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21546" name="Rectangle 42"/>
          <p:cNvSpPr>
            <a:spLocks noChangeArrowheads="1"/>
          </p:cNvSpPr>
          <p:nvPr/>
        </p:nvSpPr>
        <p:spPr bwMode="auto">
          <a:xfrm>
            <a:off x="2076872" y="650524"/>
            <a:ext cx="4884876" cy="5232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条棱可以分成几组？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3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1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1" dur="50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5" dur="5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animBg="1"/>
      <p:bldP spid="21520" grpId="0" autoUpdateAnimBg="0"/>
      <p:bldP spid="21522" grpId="0" autoUpdateAnimBg="0"/>
      <p:bldP spid="21524" grpId="0" autoUpdateAnimBg="0"/>
      <p:bldP spid="21526" grpId="0" animBg="1"/>
      <p:bldP spid="21527" grpId="0" autoUpdateAnimBg="0"/>
      <p:bldP spid="21530" grpId="0" autoUpdateAnimBg="0"/>
      <p:bldP spid="21531" grpId="0" autoUpdateAnimBg="0"/>
      <p:bldP spid="21532" grpId="0" animBg="1"/>
      <p:bldP spid="21534" grpId="0" autoUpdateAnimBg="0"/>
      <p:bldP spid="21536" grpId="0" autoUpdateAnimBg="0"/>
      <p:bldP spid="21538" grpId="0" autoUpdateAnimBg="0"/>
      <p:bldP spid="21539" grpId="0" animBg="1"/>
      <p:bldP spid="21541" grpId="0" autoUpdateAnimBg="0"/>
      <p:bldP spid="21543" grpId="0" autoUpdateAnimBg="0"/>
      <p:bldP spid="21545" grpId="0" autoUpdateAnimBg="0"/>
      <p:bldP spid="215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645990" y="1019176"/>
            <a:ext cx="2591991" cy="1337072"/>
            <a:chOff x="0" y="0"/>
            <a:chExt cx="2903" cy="1497"/>
          </a:xfrm>
        </p:grpSpPr>
        <p:sp>
          <p:nvSpPr>
            <p:cNvPr id="22551" name="Line 3"/>
            <p:cNvSpPr>
              <a:spLocks noChangeShapeType="1"/>
            </p:cNvSpPr>
            <p:nvPr/>
          </p:nvSpPr>
          <p:spPr bwMode="auto">
            <a:xfrm flipH="1">
              <a:off x="2540" y="0"/>
              <a:ext cx="363" cy="363"/>
            </a:xfrm>
            <a:prstGeom prst="line">
              <a:avLst/>
            </a:prstGeom>
            <a:ln w="19050"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grpSp>
          <p:nvGrpSpPr>
            <p:cNvPr id="22552" name="Group 4"/>
            <p:cNvGrpSpPr/>
            <p:nvPr/>
          </p:nvGrpSpPr>
          <p:grpSpPr bwMode="auto">
            <a:xfrm>
              <a:off x="0" y="0"/>
              <a:ext cx="2903" cy="1497"/>
              <a:chOff x="0" y="0"/>
              <a:chExt cx="2903" cy="1497"/>
            </a:xfrm>
          </p:grpSpPr>
          <p:sp>
            <p:nvSpPr>
              <p:cNvPr id="22553" name="Line 5"/>
              <p:cNvSpPr>
                <a:spLocks noChangeShapeType="1"/>
              </p:cNvSpPr>
              <p:nvPr/>
            </p:nvSpPr>
            <p:spPr bwMode="auto">
              <a:xfrm>
                <a:off x="0" y="363"/>
                <a:ext cx="2540" cy="0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22554" name="Line 6"/>
              <p:cNvSpPr>
                <a:spLocks noChangeShapeType="1"/>
              </p:cNvSpPr>
              <p:nvPr/>
            </p:nvSpPr>
            <p:spPr bwMode="auto">
              <a:xfrm>
                <a:off x="2540" y="363"/>
                <a:ext cx="0" cy="1134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22555" name="Line 7"/>
              <p:cNvSpPr>
                <a:spLocks noChangeShapeType="1"/>
              </p:cNvSpPr>
              <p:nvPr/>
            </p:nvSpPr>
            <p:spPr bwMode="auto">
              <a:xfrm>
                <a:off x="2903" y="0"/>
                <a:ext cx="0" cy="1134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22556" name="Line 8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63" cy="363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22557" name="Line 9"/>
              <p:cNvSpPr>
                <a:spLocks noChangeShapeType="1"/>
              </p:cNvSpPr>
              <p:nvPr/>
            </p:nvSpPr>
            <p:spPr bwMode="auto">
              <a:xfrm>
                <a:off x="0" y="1497"/>
                <a:ext cx="2540" cy="0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22558" name="Line 10"/>
              <p:cNvSpPr>
                <a:spLocks noChangeShapeType="1"/>
              </p:cNvSpPr>
              <p:nvPr/>
            </p:nvSpPr>
            <p:spPr bwMode="auto">
              <a:xfrm>
                <a:off x="363" y="0"/>
                <a:ext cx="2540" cy="0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3" name="Line 11"/>
              <p:cNvSpPr>
                <a:spLocks noChangeShapeType="1"/>
              </p:cNvSpPr>
              <p:nvPr/>
            </p:nvSpPr>
            <p:spPr bwMode="auto">
              <a:xfrm flipH="1">
                <a:off x="0" y="1134"/>
                <a:ext cx="363" cy="363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7" name="Line 12"/>
              <p:cNvSpPr>
                <a:spLocks noChangeShapeType="1"/>
              </p:cNvSpPr>
              <p:nvPr/>
            </p:nvSpPr>
            <p:spPr bwMode="auto">
              <a:xfrm>
                <a:off x="363" y="0"/>
                <a:ext cx="0" cy="1134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8" name="Line 13"/>
              <p:cNvSpPr>
                <a:spLocks noChangeShapeType="1"/>
              </p:cNvSpPr>
              <p:nvPr/>
            </p:nvSpPr>
            <p:spPr bwMode="auto">
              <a:xfrm>
                <a:off x="363" y="1134"/>
                <a:ext cx="2540" cy="0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 flipH="1">
                <a:off x="2540" y="1134"/>
                <a:ext cx="363" cy="363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  <p:sp>
            <p:nvSpPr>
              <p:cNvPr id="22563" name="Line 15"/>
              <p:cNvSpPr>
                <a:spLocks noChangeShapeType="1"/>
              </p:cNvSpPr>
              <p:nvPr/>
            </p:nvSpPr>
            <p:spPr bwMode="auto">
              <a:xfrm>
                <a:off x="0" y="363"/>
                <a:ext cx="0" cy="1134"/>
              </a:xfrm>
              <a:prstGeom prst="line">
                <a:avLst/>
              </a:prstGeom>
              <a:ln w="19050"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lIns="67500" tIns="35100" rIns="67500" bIns="35100" anchor="ctr"/>
              <a:lstStyle/>
              <a:p>
                <a:endParaRPr lang="zh-CN" altLang="en-US" sz="1050"/>
              </a:p>
            </p:txBody>
          </p:sp>
        </p:grpSp>
      </p:grpSp>
      <p:grpSp>
        <p:nvGrpSpPr>
          <p:cNvPr id="4" name="Group 16"/>
          <p:cNvGrpSpPr/>
          <p:nvPr/>
        </p:nvGrpSpPr>
        <p:grpSpPr bwMode="auto">
          <a:xfrm>
            <a:off x="6264300" y="1006079"/>
            <a:ext cx="2268140" cy="485775"/>
            <a:chOff x="0" y="0"/>
            <a:chExt cx="1905" cy="408"/>
          </a:xfrm>
        </p:grpSpPr>
        <p:sp>
          <p:nvSpPr>
            <p:cNvPr id="22547" name="Line 17"/>
            <p:cNvSpPr>
              <a:spLocks noChangeShapeType="1"/>
            </p:cNvSpPr>
            <p:nvPr/>
          </p:nvSpPr>
          <p:spPr bwMode="auto">
            <a:xfrm>
              <a:off x="0" y="272"/>
              <a:ext cx="1905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8" name="Line 18"/>
            <p:cNvSpPr>
              <a:spLocks noChangeShapeType="1"/>
            </p:cNvSpPr>
            <p:nvPr/>
          </p:nvSpPr>
          <p:spPr bwMode="auto">
            <a:xfrm>
              <a:off x="0" y="408"/>
              <a:ext cx="1905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9" name="Line 19"/>
            <p:cNvSpPr>
              <a:spLocks noChangeShapeType="1"/>
            </p:cNvSpPr>
            <p:nvPr/>
          </p:nvSpPr>
          <p:spPr bwMode="auto">
            <a:xfrm>
              <a:off x="0" y="136"/>
              <a:ext cx="1905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50" name="Line 20"/>
            <p:cNvSpPr>
              <a:spLocks noChangeShapeType="1"/>
            </p:cNvSpPr>
            <p:nvPr/>
          </p:nvSpPr>
          <p:spPr bwMode="auto">
            <a:xfrm>
              <a:off x="0" y="0"/>
              <a:ext cx="1905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</p:grpSp>
      <p:grpSp>
        <p:nvGrpSpPr>
          <p:cNvPr id="5" name="Group 21"/>
          <p:cNvGrpSpPr/>
          <p:nvPr/>
        </p:nvGrpSpPr>
        <p:grpSpPr bwMode="auto">
          <a:xfrm>
            <a:off x="6264300" y="1815704"/>
            <a:ext cx="2159794" cy="323850"/>
            <a:chOff x="0" y="0"/>
            <a:chExt cx="1814" cy="272"/>
          </a:xfrm>
        </p:grpSpPr>
        <p:sp>
          <p:nvSpPr>
            <p:cNvPr id="22543" name="Line 22"/>
            <p:cNvSpPr>
              <a:spLocks noChangeShapeType="1"/>
            </p:cNvSpPr>
            <p:nvPr/>
          </p:nvSpPr>
          <p:spPr bwMode="auto">
            <a:xfrm flipH="1">
              <a:off x="0" y="0"/>
              <a:ext cx="317" cy="27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4" name="Line 23"/>
            <p:cNvSpPr>
              <a:spLocks noChangeShapeType="1"/>
            </p:cNvSpPr>
            <p:nvPr/>
          </p:nvSpPr>
          <p:spPr bwMode="auto">
            <a:xfrm flipH="1">
              <a:off x="498" y="0"/>
              <a:ext cx="318" cy="27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5" name="Line 24"/>
            <p:cNvSpPr>
              <a:spLocks noChangeShapeType="1"/>
            </p:cNvSpPr>
            <p:nvPr/>
          </p:nvSpPr>
          <p:spPr bwMode="auto">
            <a:xfrm flipH="1">
              <a:off x="997" y="0"/>
              <a:ext cx="318" cy="27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6" name="Line 25"/>
            <p:cNvSpPr>
              <a:spLocks noChangeShapeType="1"/>
            </p:cNvSpPr>
            <p:nvPr/>
          </p:nvSpPr>
          <p:spPr bwMode="auto">
            <a:xfrm flipH="1">
              <a:off x="1497" y="0"/>
              <a:ext cx="317" cy="27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</p:grpSp>
      <p:grpSp>
        <p:nvGrpSpPr>
          <p:cNvPr id="6" name="Group 26"/>
          <p:cNvGrpSpPr/>
          <p:nvPr/>
        </p:nvGrpSpPr>
        <p:grpSpPr bwMode="auto">
          <a:xfrm>
            <a:off x="6317877" y="2301478"/>
            <a:ext cx="1728788" cy="1013222"/>
            <a:chOff x="0" y="0"/>
            <a:chExt cx="1452" cy="851"/>
          </a:xfrm>
        </p:grpSpPr>
        <p:sp>
          <p:nvSpPr>
            <p:cNvPr id="22539" name="Line 27"/>
            <p:cNvSpPr>
              <a:spLocks noChangeShapeType="1"/>
            </p:cNvSpPr>
            <p:nvPr/>
          </p:nvSpPr>
          <p:spPr bwMode="auto">
            <a:xfrm>
              <a:off x="0" y="0"/>
              <a:ext cx="0" cy="851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0" name="Line 28"/>
            <p:cNvSpPr>
              <a:spLocks noChangeShapeType="1"/>
            </p:cNvSpPr>
            <p:nvPr/>
          </p:nvSpPr>
          <p:spPr bwMode="auto">
            <a:xfrm>
              <a:off x="454" y="0"/>
              <a:ext cx="0" cy="851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1" name="Line 29"/>
            <p:cNvSpPr>
              <a:spLocks noChangeShapeType="1"/>
            </p:cNvSpPr>
            <p:nvPr/>
          </p:nvSpPr>
          <p:spPr bwMode="auto">
            <a:xfrm>
              <a:off x="953" y="0"/>
              <a:ext cx="0" cy="851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  <p:sp>
          <p:nvSpPr>
            <p:cNvPr id="22542" name="Line 30"/>
            <p:cNvSpPr>
              <a:spLocks noChangeShapeType="1"/>
            </p:cNvSpPr>
            <p:nvPr/>
          </p:nvSpPr>
          <p:spPr bwMode="auto">
            <a:xfrm>
              <a:off x="1452" y="0"/>
              <a:ext cx="0" cy="851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7500" tIns="35100" rIns="67500" bIns="35100" anchor="ctr"/>
            <a:lstStyle/>
            <a:p>
              <a:endParaRPr lang="zh-CN" altLang="en-US" sz="1050"/>
            </a:p>
          </p:txBody>
        </p:sp>
      </p:grp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5559862" y="1059656"/>
            <a:ext cx="482567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30000"/>
              </a:spcBef>
            </a:pPr>
            <a:r>
              <a:rPr lang="zh-CN" altLang="en-US" sz="2700">
                <a:solidFill>
                  <a:srgbClr val="FF0000"/>
                </a:solidFill>
                <a:ea typeface="华文琥珀" panose="02010800040101010101" pitchFamily="2" charset="-122"/>
              </a:rPr>
              <a:t>长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5559862" y="1766888"/>
            <a:ext cx="482567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30000"/>
              </a:spcBef>
            </a:pPr>
            <a:r>
              <a:rPr lang="zh-CN" altLang="en-US" sz="2700">
                <a:solidFill>
                  <a:srgbClr val="FF0000"/>
                </a:solidFill>
                <a:ea typeface="华文琥珀" panose="02010800040101010101" pitchFamily="2" charset="-122"/>
              </a:rPr>
              <a:t>宽</a:t>
            </a: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5601601" y="2499742"/>
            <a:ext cx="482567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30000"/>
              </a:spcBef>
            </a:pPr>
            <a:r>
              <a:rPr lang="zh-CN" altLang="en-US" sz="2700" dirty="0">
                <a:solidFill>
                  <a:srgbClr val="FF0000"/>
                </a:solidFill>
                <a:ea typeface="华文琥珀" panose="02010800040101010101" pitchFamily="2" charset="-122"/>
              </a:rPr>
              <a:t>高</a:t>
            </a:r>
          </a:p>
        </p:txBody>
      </p:sp>
      <p:sp>
        <p:nvSpPr>
          <p:cNvPr id="22562" name="Text Box 34"/>
          <p:cNvSpPr txBox="1">
            <a:spLocks noChangeArrowheads="1"/>
          </p:cNvSpPr>
          <p:nvPr/>
        </p:nvSpPr>
        <p:spPr bwMode="auto">
          <a:xfrm>
            <a:off x="1187624" y="3363838"/>
            <a:ext cx="6336704" cy="1328023"/>
          </a:xfrm>
          <a:prstGeom prst="roundRec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相交于同一顶点的长、宽、高各一条为一组，可分</a:t>
            </a:r>
            <a:r>
              <a:rPr lang="en-US" altLang="zh-CN" sz="1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eaLnBrk="1" hangingPunct="1"/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2.4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条长，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条宽，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条高各一组，可分</a:t>
            </a:r>
            <a:r>
              <a:rPr lang="en-US" altLang="zh-CN" sz="1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eaLnBrk="1" hangingPunct="1"/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1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相对的两个面是正方形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的长方体，</a:t>
            </a:r>
            <a:r>
              <a:rPr lang="zh-CN" altLang="en-US" sz="1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相等的</a:t>
            </a:r>
            <a:r>
              <a:rPr lang="en-US" altLang="zh-CN" sz="1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为一组，剩下的</a:t>
            </a: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条棱为一组，可分</a:t>
            </a:r>
            <a:r>
              <a:rPr lang="en-US" altLang="zh-CN" sz="1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2538" name="Rectangle 35"/>
          <p:cNvSpPr>
            <a:spLocks noChangeArrowheads="1"/>
          </p:cNvSpPr>
          <p:nvPr/>
        </p:nvSpPr>
        <p:spPr bwMode="auto">
          <a:xfrm>
            <a:off x="2228850" y="315034"/>
            <a:ext cx="5160175" cy="5232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长方体的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条棱可以分成几组？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6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2457" y="2151015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AutoShape 27"/>
          <p:cNvSpPr>
            <a:spLocks noChangeArrowheads="1"/>
          </p:cNvSpPr>
          <p:nvPr/>
        </p:nvSpPr>
        <p:spPr bwMode="auto">
          <a:xfrm>
            <a:off x="395536" y="483517"/>
            <a:ext cx="2160240" cy="1494111"/>
          </a:xfrm>
          <a:prstGeom prst="wedgeRoundRectCallout">
            <a:avLst>
              <a:gd name="adj1" fmla="val -27973"/>
              <a:gd name="adj2" fmla="val 78050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根据这三种分组方法，你能想到几种计算长方体棱长的办法？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9" grpId="0" uiExpand="1" autoUpdateAnimBg="0"/>
      <p:bldP spid="22560" grpId="0" uiExpand="1" autoUpdateAnimBg="0"/>
      <p:bldP spid="22561" grpId="0" uiExpand="1" autoUpdateAnimBg="0"/>
      <p:bldP spid="22562" grpId="0" uiExpand="1" build="p" autoUpdateAnimBg="0"/>
      <p:bldP spid="22538" grpId="0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3086100" y="771550"/>
            <a:ext cx="3371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 flipH="1">
            <a:off x="6000750" y="77155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flipV="1">
            <a:off x="2628900" y="77155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2628900" y="2714650"/>
            <a:ext cx="33718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 flipV="1">
            <a:off x="6000750" y="2257450"/>
            <a:ext cx="457200" cy="4572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6000750" y="1228750"/>
            <a:ext cx="0" cy="14859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2628900" y="1228750"/>
            <a:ext cx="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2628900" y="1228750"/>
            <a:ext cx="3371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6457950" y="771550"/>
            <a:ext cx="0" cy="148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086100" y="771550"/>
            <a:ext cx="0" cy="14859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H="1">
            <a:off x="3086100" y="2257450"/>
            <a:ext cx="33718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 flipH="1">
            <a:off x="2628900" y="225745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3869903" y="2715766"/>
            <a:ext cx="13501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b="1" dirty="0">
                <a:solidFill>
                  <a:schemeClr val="hlin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6192441" y="2355726"/>
            <a:ext cx="8643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b="1" dirty="0">
                <a:solidFill>
                  <a:srgbClr val="14664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sp>
        <p:nvSpPr>
          <p:cNvPr id="36881" name="Text Box 17"/>
          <p:cNvSpPr txBox="1">
            <a:spLocks noChangeArrowheads="1"/>
          </p:cNvSpPr>
          <p:nvPr/>
        </p:nvSpPr>
        <p:spPr bwMode="auto">
          <a:xfrm>
            <a:off x="5364088" y="1752625"/>
            <a:ext cx="5393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3600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6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0489" y="3231135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AutoShape 27"/>
          <p:cNvSpPr>
            <a:spLocks noChangeArrowheads="1"/>
          </p:cNvSpPr>
          <p:nvPr/>
        </p:nvSpPr>
        <p:spPr bwMode="auto">
          <a:xfrm>
            <a:off x="2207260" y="3363595"/>
            <a:ext cx="4956810" cy="955675"/>
          </a:xfrm>
          <a:prstGeom prst="wedgeRoundRectCallout">
            <a:avLst>
              <a:gd name="adj1" fmla="val -70483"/>
              <a:gd name="adj2" fmla="val -10057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棱长总和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×4+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×4+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pPr>
              <a:lnSpc>
                <a:spcPct val="110000"/>
              </a:lnSpc>
              <a:defRPr/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=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高）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pPr>
              <a:lnSpc>
                <a:spcPct val="110000"/>
              </a:lnSpc>
              <a:defRPr/>
            </a:pP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9" grpId="0" autoUpdateAnimBg="0"/>
      <p:bldP spid="36880" grpId="0" autoUpdateAnimBg="0"/>
      <p:bldP spid="36881" grpId="0" autoUpdateAnimBg="0"/>
      <p:bldP spid="2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/>
          <p:nvPr/>
        </p:nvGrpSpPr>
        <p:grpSpPr bwMode="auto">
          <a:xfrm>
            <a:off x="4214142" y="2296566"/>
            <a:ext cx="1253729" cy="1503438"/>
            <a:chOff x="0" y="0"/>
            <a:chExt cx="835" cy="1068"/>
          </a:xfrm>
        </p:grpSpPr>
        <p:grpSp>
          <p:nvGrpSpPr>
            <p:cNvPr id="37894" name="Group 3"/>
            <p:cNvGrpSpPr/>
            <p:nvPr/>
          </p:nvGrpSpPr>
          <p:grpSpPr bwMode="auto">
            <a:xfrm>
              <a:off x="0" y="0"/>
              <a:ext cx="835" cy="835"/>
              <a:chOff x="0" y="0"/>
              <a:chExt cx="835" cy="835"/>
            </a:xfrm>
          </p:grpSpPr>
          <p:sp>
            <p:nvSpPr>
              <p:cNvPr id="37898" name="AutoShap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35" cy="835"/>
              </a:xfrm>
              <a:prstGeom prst="cube">
                <a:avLst>
                  <a:gd name="adj" fmla="val 1916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</a:ln>
            </p:spPr>
            <p:txBody>
              <a:bodyPr wrap="none" lIns="67500" tIns="35100" rIns="67500" bIns="35100" anchor="ctr"/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chemeClr val="accent1"/>
                  </a:buClr>
                  <a:buSzPct val="60000"/>
                  <a:buFont typeface="Wingdings" panose="05000000000000000000" pitchFamily="2" charset="2"/>
                  <a:buChar char=""/>
                  <a:defRPr sz="2800">
                    <a:solidFill>
                      <a:schemeClr val="accent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1pPr>
                <a:lvl2pPr marL="742950" indent="-285750">
                  <a:lnSpc>
                    <a:spcPct val="130000"/>
                  </a:lnSpc>
                  <a:buFont typeface="Calibri" panose="020F0502020204030204" pitchFamily="34" charset="0"/>
                  <a:buChar char=" "/>
                  <a:defRPr sz="1600">
                    <a:solidFill>
                      <a:schemeClr val="tx1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6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65"/>
                  </a:spcBef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65"/>
                  </a:spcBef>
                  <a:spcAft>
                    <a:spcPct val="0"/>
                  </a:spcAft>
                  <a:buFont typeface="Calibri" panose="020F0502020204030204" pitchFamily="34" charset="0"/>
                  <a:buChar char="•"/>
                  <a:defRPr sz="500">
                    <a:solidFill>
                      <a:srgbClr val="7F7F7F"/>
                    </a:solidFill>
                    <a:latin typeface="Calibri" panose="020F0502020204030204" pitchFamily="34" charset="0"/>
                    <a:ea typeface="幼圆" panose="02010509060101010101" pitchFamily="49" charset="-122"/>
                    <a:cs typeface="幼圆" panose="02010509060101010101" pitchFamily="49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 typeface="Arial" panose="020B0604020202020204" pitchFamily="34" charset="0"/>
                  <a:buNone/>
                </a:pPr>
                <a:endParaRPr lang="zh-CN" altLang="en-US" sz="135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" name="Line 5"/>
              <p:cNvSpPr>
                <a:spLocks noChangeShapeType="1"/>
              </p:cNvSpPr>
              <p:nvPr/>
            </p:nvSpPr>
            <p:spPr bwMode="auto">
              <a:xfrm>
                <a:off x="163" y="0"/>
                <a:ext cx="0" cy="66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" name="Line 6"/>
              <p:cNvSpPr>
                <a:spLocks noChangeShapeType="1"/>
              </p:cNvSpPr>
              <p:nvPr/>
            </p:nvSpPr>
            <p:spPr bwMode="auto">
              <a:xfrm rot="-5400000">
                <a:off x="510" y="349"/>
                <a:ext cx="0" cy="63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" name="Line 7"/>
              <p:cNvSpPr>
                <a:spLocks noChangeShapeType="1"/>
              </p:cNvSpPr>
              <p:nvPr/>
            </p:nvSpPr>
            <p:spPr bwMode="auto">
              <a:xfrm flipH="1">
                <a:off x="3" y="669"/>
                <a:ext cx="158" cy="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67500" tIns="35100" rIns="67500" bIns="35100" anchor="ctr"/>
              <a:lstStyle/>
              <a:p>
                <a:endParaRPr lang="zh-CN" altLang="en-US" sz="105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7895" name="Rectangle 8"/>
            <p:cNvSpPr>
              <a:spLocks noChangeArrowheads="1"/>
            </p:cNvSpPr>
            <p:nvPr/>
          </p:nvSpPr>
          <p:spPr bwMode="auto">
            <a:xfrm>
              <a:off x="362" y="227"/>
              <a:ext cx="9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>
                <a:lnSpc>
                  <a:spcPct val="90000"/>
                </a:lnSpc>
                <a:spcBef>
                  <a:spcPts val="9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"/>
                <a:defRPr sz="2800">
                  <a:solidFill>
                    <a:schemeClr val="accent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1pPr>
              <a:lvl2pPr marL="742950" indent="-285750">
                <a:lnSpc>
                  <a:spcPct val="130000"/>
                </a:lnSpc>
                <a:buFont typeface="Calibri" panose="020F0502020204030204" pitchFamily="34" charset="0"/>
                <a:buChar char=" 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6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zh-CN" sz="202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896" name="Rectangle 9"/>
            <p:cNvSpPr>
              <a:spLocks noChangeArrowheads="1"/>
            </p:cNvSpPr>
            <p:nvPr/>
          </p:nvSpPr>
          <p:spPr bwMode="auto">
            <a:xfrm>
              <a:off x="173" y="796"/>
              <a:ext cx="9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>
                <a:lnSpc>
                  <a:spcPct val="90000"/>
                </a:lnSpc>
                <a:spcBef>
                  <a:spcPts val="9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"/>
                <a:defRPr sz="2800">
                  <a:solidFill>
                    <a:schemeClr val="accent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1pPr>
              <a:lvl2pPr marL="742950" indent="-285750">
                <a:lnSpc>
                  <a:spcPct val="130000"/>
                </a:lnSpc>
                <a:buFont typeface="Calibri" panose="020F0502020204030204" pitchFamily="34" charset="0"/>
                <a:buChar char=" 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6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zh-CN" sz="202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897" name="Rectangle 10"/>
            <p:cNvSpPr>
              <a:spLocks noChangeArrowheads="1"/>
            </p:cNvSpPr>
            <p:nvPr/>
          </p:nvSpPr>
          <p:spPr bwMode="auto">
            <a:xfrm>
              <a:off x="680" y="681"/>
              <a:ext cx="9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500" tIns="35100" rIns="67500" bIns="35100">
              <a:spAutoFit/>
            </a:bodyPr>
            <a:lstStyle>
              <a:lvl1pPr>
                <a:lnSpc>
                  <a:spcPct val="90000"/>
                </a:lnSpc>
                <a:spcBef>
                  <a:spcPts val="9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"/>
                <a:defRPr sz="2800">
                  <a:solidFill>
                    <a:schemeClr val="accent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1pPr>
              <a:lvl2pPr marL="742950" indent="-285750">
                <a:lnSpc>
                  <a:spcPct val="130000"/>
                </a:lnSpc>
                <a:buFont typeface="Calibri" panose="020F0502020204030204" pitchFamily="34" charset="0"/>
                <a:buChar char=" "/>
                <a:defRPr sz="16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6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165"/>
                </a:spcBef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165"/>
                </a:spcBef>
                <a:spcAft>
                  <a:spcPct val="0"/>
                </a:spcAft>
                <a:buFont typeface="Calibri" panose="020F0502020204030204" pitchFamily="34" charset="0"/>
                <a:buChar char="•"/>
                <a:defRPr sz="500">
                  <a:solidFill>
                    <a:srgbClr val="7F7F7F"/>
                  </a:solidFill>
                  <a:latin typeface="Calibri" panose="020F0502020204030204" pitchFamily="34" charset="0"/>
                  <a:ea typeface="幼圆" panose="02010509060101010101" pitchFamily="49" charset="-122"/>
                  <a:cs typeface="幼圆" panose="020105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endParaRPr lang="zh-CN" altLang="zh-CN" sz="2025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4483224" y="3406229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49479" y="2541835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5280743" y="3241174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076" y="732775"/>
            <a:ext cx="1027725" cy="124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>
            <a:off x="3195572" y="555526"/>
            <a:ext cx="3555154" cy="1818127"/>
            <a:chOff x="35632" y="889713"/>
            <a:chExt cx="3767855" cy="837451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35632" y="889713"/>
              <a:ext cx="3767855" cy="708030"/>
            </a:xfrm>
            <a:prstGeom prst="cloudCallout">
              <a:avLst>
                <a:gd name="adj1" fmla="val 73973"/>
                <a:gd name="adj2" fmla="val -7308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264580" y="956048"/>
              <a:ext cx="3499566" cy="7711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在正方体中他们的名称只有一个，你知道为什么吗？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autoUpdateAnimBg="0"/>
      <p:bldP spid="37900" grpId="0" autoUpdateAnimBg="0"/>
      <p:bldP spid="3790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ChangeArrowheads="1"/>
          </p:cNvSpPr>
          <p:nvPr/>
        </p:nvSpPr>
        <p:spPr bwMode="auto">
          <a:xfrm>
            <a:off x="2343150" y="1657350"/>
            <a:ext cx="382905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2343150" y="1657350"/>
            <a:ext cx="3657600" cy="1943100"/>
          </a:xfrm>
          <a:prstGeom prst="cube">
            <a:avLst>
              <a:gd name="adj" fmla="val 25000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6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pitchFamily="34" charset="0"/>
              <a:buChar char="•"/>
              <a:defRPr sz="5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Microsoft Office PowerPoint</Application>
  <PresentationFormat>全屏显示(16:9)</PresentationFormat>
  <Paragraphs>159</Paragraphs>
  <Slides>29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宋体</vt:lpstr>
      <vt:lpstr>Arial</vt:lpstr>
      <vt:lpstr>Comic Sans MS</vt:lpstr>
      <vt:lpstr>黑体</vt:lpstr>
      <vt:lpstr>楷体</vt:lpstr>
      <vt:lpstr>Times New Roman</vt:lpstr>
      <vt:lpstr>隶书</vt:lpstr>
      <vt:lpstr>Calibri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2019-10-17T11:00:00Z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